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85" r:id="rId4"/>
    <p:sldId id="275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84" r:id="rId14"/>
    <p:sldId id="264" r:id="rId15"/>
  </p:sldIdLst>
  <p:sldSz cx="9144000" cy="5143500" type="screen16x9"/>
  <p:notesSz cx="6797675" cy="9926638"/>
  <p:defaultTextStyle>
    <a:defPPr>
      <a:defRPr lang="ru-RU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Arial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Arial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Arial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Arial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Arial"/>
      </a:defRPr>
    </a:lvl5pPr>
    <a:lvl6pPr marL="2286000" algn="l" defTabSz="914400">
      <a:defRPr>
        <a:solidFill>
          <a:schemeClr val="tx1"/>
        </a:solidFill>
        <a:latin typeface="Calibri"/>
        <a:ea typeface="+mn-ea"/>
        <a:cs typeface="Arial"/>
      </a:defRPr>
    </a:lvl6pPr>
    <a:lvl7pPr marL="2743200" algn="l" defTabSz="914400">
      <a:defRPr>
        <a:solidFill>
          <a:schemeClr val="tx1"/>
        </a:solidFill>
        <a:latin typeface="Calibri"/>
        <a:ea typeface="+mn-ea"/>
        <a:cs typeface="Arial"/>
      </a:defRPr>
    </a:lvl7pPr>
    <a:lvl8pPr marL="3200400" algn="l" defTabSz="914400">
      <a:defRPr>
        <a:solidFill>
          <a:schemeClr val="tx1"/>
        </a:solidFill>
        <a:latin typeface="Calibri"/>
        <a:ea typeface="+mn-ea"/>
        <a:cs typeface="Arial"/>
      </a:defRPr>
    </a:lvl8pPr>
    <a:lvl9pPr marL="3657600" algn="l" defTabSz="914400">
      <a:defRPr>
        <a:solidFill>
          <a:schemeClr val="tx1"/>
        </a:solidFill>
        <a:latin typeface="Calibri"/>
        <a:ea typeface="+mn-ea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5B93D7"/>
    <a:srgbClr val="508CD4"/>
    <a:srgbClr val="2E6EBC"/>
    <a:srgbClr val="005392"/>
    <a:srgbClr val="2C6CBA"/>
    <a:srgbClr val="7CA9E0"/>
    <a:srgbClr val="3C7FD0"/>
    <a:srgbClr val="6A9EDC"/>
    <a:srgbClr val="ABC8EB"/>
    <a:srgbClr val="C5D9F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290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E664FD-E41A-4ACC-86C0-D1CC0FA2F62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3574D5-073F-4AFF-8B31-FF5734B60A17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6 раз 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сельские жители посетили </a:t>
          </a:r>
          <a:r>
            <a:rPr lang="ru-RU" sz="13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ФАПы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и/или ВА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964DF1-574E-42CF-A7F1-D826979432B2}" type="parTrans" cxnId="{B0B28C50-ACFF-48E3-9D2A-FB7EDDADE48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999835D-7C69-446C-8247-C6486E480662}" type="sibTrans" cxnId="{B0B28C50-ACFF-48E3-9D2A-FB7EDDADE48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2298151-3578-4A3E-87BD-FF839D4EA30E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2,3 тыс</a:t>
          </a:r>
          <a:r>
            <a:rPr lang="ru-RU" sz="3200" dirty="0" smtClean="0">
              <a:solidFill>
                <a:srgbClr val="2E6EBC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посещений 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каждую мобильную бригаду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D399C0-274F-43D1-B8D5-39DBC2FFE9BC}" type="parTrans" cxnId="{D21F9B97-C5A0-4F5B-8AD0-A31703611F5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487F7A1-2728-491D-AD07-3D888345016A}" type="sibTrans" cxnId="{D21F9B97-C5A0-4F5B-8AD0-A31703611F5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7B3BD7B-2EE2-4EE5-BE3D-2A00D62D5A33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47% 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жителей прошли проф.осмотр или диспансеризацию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82D18C-5395-454C-A755-CFCACE1E3581}" type="parTrans" cxnId="{DD117931-3B86-4B54-B896-74B727705B7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8A6C43E-848C-4A23-8D17-3FA35D900902}" type="sibTrans" cxnId="{DD117931-3B86-4B54-B896-74B727705B7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FA507E5-114A-40FB-858E-CFB1F4983DCD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55% 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поликлиник участвуют в «Новой модели организации медицинской помощи», 2994,9 тыс.посещений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B93C3F-8A2A-484F-9291-7D5DB79A7FF6}" type="parTrans" cxnId="{851D5303-1131-4F82-80D2-FA448165E1C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2F1129B-1393-4002-8E11-35602FCA8F73}" type="sibTrans" cxnId="{851D5303-1131-4F82-80D2-FA448165E1C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8259993-5BD9-4EFE-A47E-55B5339DED59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100%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жалоб пациентов, решенных в досудебном порядке 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9C7F82-382F-40E7-9841-A12F44A47B8A}" type="parTrans" cxnId="{3359D158-EF34-4396-BFA2-D512FB24A7C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9BA528C-CF6A-4A91-90CB-2DD16D49AB16}" type="sibTrans" cxnId="{3359D158-EF34-4396-BFA2-D512FB24A7C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0DB8696-E617-45EE-89CF-CEA50F321C11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240</a:t>
          </a:r>
          <a:r>
            <a:rPr lang="ru-RU" sz="1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вылетов санитарной авиации</a:t>
          </a:r>
          <a:r>
            <a:rPr lang="ru-RU" sz="1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, </a:t>
          </a:r>
        </a:p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244</a:t>
          </a:r>
          <a:r>
            <a:rPr lang="ru-RU" sz="1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человек эвакуировано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EC0549-60E2-418B-BEFE-A7D2491B3F15}" type="parTrans" cxnId="{800366B4-CA0D-4C51-BFE2-615D258EAD9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A25873C-85AC-47D8-92D4-BDA074BE7B6C}" type="sibTrans" cxnId="{800366B4-CA0D-4C51-BFE2-615D258EAD9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36DAE51-22F7-4148-942B-B17EC0A78592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90,5 %</a:t>
          </a:r>
          <a:r>
            <a:rPr lang="ru-RU" sz="14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граждан проинформированы о правах на получение бесплатной медицинской помощи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0B8CE6-B846-4BF9-9F34-81466C06F420}" type="parTrans" cxnId="{654CF64F-942D-4A75-B7BD-97BB4FDEF6A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AFC85B3-4851-45BD-9D7A-0F94A6635CBA}" type="sibTrans" cxnId="{654CF64F-942D-4A75-B7BD-97BB4FDEF6A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47E49D5-CB13-45B5-B244-40235C1591D4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99%</a:t>
          </a:r>
          <a:r>
            <a: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населенных пунктов доступна ПМСП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258CCE-BF43-4661-BB75-8298A9036855}" type="sibTrans" cxnId="{5E3F26E5-F6AE-44EA-B0A8-78E832057DE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DCA783A-EFC3-409B-BC52-A39B3303EEDE}" type="parTrans" cxnId="{5E3F26E5-F6AE-44EA-B0A8-78E832057DE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7E7E8BA-739E-4524-8505-AC4D08587C94}" type="pres">
      <dgm:prSet presAssocID="{81E664FD-E41A-4ACC-86C0-D1CC0FA2F62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CC63C92-6C6E-445A-A747-4292E58B8C14}" type="pres">
      <dgm:prSet presAssocID="{847E49D5-CB13-45B5-B244-40235C1591D4}" presName="node" presStyleLbl="node1" presStyleIdx="0" presStyleCnt="8" custLinFactNeighborX="3520" custLinFactNeighborY="-17550">
        <dgm:presLayoutVars>
          <dgm:bulletEnabled val="1"/>
        </dgm:presLayoutVars>
      </dgm:prSet>
      <dgm:spPr>
        <a:prstGeom prst="wedgeRoundRectCallout">
          <a:avLst/>
        </a:prstGeom>
      </dgm:spPr>
      <dgm:t>
        <a:bodyPr/>
        <a:lstStyle/>
        <a:p>
          <a:endParaRPr lang="ru-RU"/>
        </a:p>
      </dgm:t>
    </dgm:pt>
    <dgm:pt modelId="{BB18E0D6-19E1-4559-A564-5B3E73D2FEA7}" type="pres">
      <dgm:prSet presAssocID="{A0258CCE-BF43-4661-BB75-8298A9036855}" presName="sibTrans" presStyleCnt="0"/>
      <dgm:spPr/>
    </dgm:pt>
    <dgm:pt modelId="{8C0BB631-11AF-4584-9A98-05F292CA83D3}" type="pres">
      <dgm:prSet presAssocID="{043574D5-073F-4AFF-8B31-FF5734B60A17}" presName="node" presStyleLbl="node1" presStyleIdx="1" presStyleCnt="8" custLinFactNeighborX="-740" custLinFactNeighborY="-17550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1198E731-FF5C-45A7-8841-5B353CC7FAC7}" type="pres">
      <dgm:prSet presAssocID="{5999835D-7C69-446C-8247-C6486E480662}" presName="sibTrans" presStyleCnt="0"/>
      <dgm:spPr/>
    </dgm:pt>
    <dgm:pt modelId="{96ECCF05-8D08-4EF1-A42C-F4304105E083}" type="pres">
      <dgm:prSet presAssocID="{92298151-3578-4A3E-87BD-FF839D4EA30E}" presName="node" presStyleLbl="node1" presStyleIdx="2" presStyleCnt="8" custScaleX="116924" custLinFactNeighborX="-1354" custLinFactNeighborY="-1755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BE8304C1-D055-4410-B676-57AD82FE1DBA}" type="pres">
      <dgm:prSet presAssocID="{0487F7A1-2728-491D-AD07-3D888345016A}" presName="sibTrans" presStyleCnt="0"/>
      <dgm:spPr/>
    </dgm:pt>
    <dgm:pt modelId="{E141DF87-02D5-4881-B9FE-09236FF85A6B}" type="pres">
      <dgm:prSet presAssocID="{F7B3BD7B-2EE2-4EE5-BE3D-2A00D62D5A33}" presName="node" presStyleLbl="node1" presStyleIdx="3" presStyleCnt="8" custLinFactNeighborX="-1968" custLinFactNeighborY="-17550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7E4B3A39-0190-4C88-B328-0C5F8AB5A507}" type="pres">
      <dgm:prSet presAssocID="{18A6C43E-848C-4A23-8D17-3FA35D900902}" presName="sibTrans" presStyleCnt="0"/>
      <dgm:spPr/>
    </dgm:pt>
    <dgm:pt modelId="{B43B2673-2009-4EE1-8E23-F72E84E88BC9}" type="pres">
      <dgm:prSet presAssocID="{7FA507E5-114A-40FB-858E-CFB1F4983DCD}" presName="node" presStyleLbl="node1" presStyleIdx="4" presStyleCnt="8" custScaleX="121288" custLinFactNeighborX="-58742" custLinFactNeighborY="22196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443AC5C2-006D-44D4-9E54-868D816533FD}" type="pres">
      <dgm:prSet presAssocID="{92F1129B-1393-4002-8E11-35602FCA8F73}" presName="sibTrans" presStyleCnt="0"/>
      <dgm:spPr/>
    </dgm:pt>
    <dgm:pt modelId="{0FB11A41-8E55-411F-B81F-E700A9F79690}" type="pres">
      <dgm:prSet presAssocID="{B8259993-5BD9-4EFE-A47E-55B5339DED59}" presName="node" presStyleLbl="node1" presStyleIdx="5" presStyleCnt="8" custLinFactNeighborX="-69081" custLinFactNeighborY="22196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557B45D3-7FDD-4AF1-B5C3-328955FCAD45}" type="pres">
      <dgm:prSet presAssocID="{79BA528C-CF6A-4A91-90CB-2DD16D49AB16}" presName="sibTrans" presStyleCnt="0"/>
      <dgm:spPr/>
    </dgm:pt>
    <dgm:pt modelId="{BB93BE87-FF71-4DB1-ACB5-DE14D6E5E45E}" type="pres">
      <dgm:prSet presAssocID="{80DB8696-E617-45EE-89CF-CEA50F321C11}" presName="node" presStyleLbl="node1" presStyleIdx="6" presStyleCnt="8" custLinFactNeighborX="-76929" custLinFactNeighborY="22196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  <dgm:pt modelId="{E06D617C-DBCF-451F-B4D6-43B39D4A9CDC}" type="pres">
      <dgm:prSet presAssocID="{4A25873C-85AC-47D8-92D4-BDA074BE7B6C}" presName="sibTrans" presStyleCnt="0"/>
      <dgm:spPr/>
    </dgm:pt>
    <dgm:pt modelId="{4021F523-F8C0-4DA7-B969-F7249A48D659}" type="pres">
      <dgm:prSet presAssocID="{A36DAE51-22F7-4148-942B-B17EC0A78592}" presName="node" presStyleLbl="node1" presStyleIdx="7" presStyleCnt="8" custScaleX="159878" custLinFactX="75864" custLinFactNeighborX="100000" custLinFactNeighborY="-94471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BC69B658-46EA-4DA6-8A10-ACB7A3AB99BD}" type="presOf" srcId="{043574D5-073F-4AFF-8B31-FF5734B60A17}" destId="{8C0BB631-11AF-4584-9A98-05F292CA83D3}" srcOrd="0" destOrd="0" presId="urn:microsoft.com/office/officeart/2005/8/layout/default"/>
    <dgm:cxn modelId="{D21F9B97-C5A0-4F5B-8AD0-A31703611F5B}" srcId="{81E664FD-E41A-4ACC-86C0-D1CC0FA2F623}" destId="{92298151-3578-4A3E-87BD-FF839D4EA30E}" srcOrd="2" destOrd="0" parTransId="{C9D399C0-274F-43D1-B8D5-39DBC2FFE9BC}" sibTransId="{0487F7A1-2728-491D-AD07-3D888345016A}"/>
    <dgm:cxn modelId="{3359D158-EF34-4396-BFA2-D512FB24A7CA}" srcId="{81E664FD-E41A-4ACC-86C0-D1CC0FA2F623}" destId="{B8259993-5BD9-4EFE-A47E-55B5339DED59}" srcOrd="5" destOrd="0" parTransId="{A09C7F82-382F-40E7-9841-A12F44A47B8A}" sibTransId="{79BA528C-CF6A-4A91-90CB-2DD16D49AB16}"/>
    <dgm:cxn modelId="{AE31B5E5-386C-4641-846A-99EB2881DBA7}" type="presOf" srcId="{A36DAE51-22F7-4148-942B-B17EC0A78592}" destId="{4021F523-F8C0-4DA7-B969-F7249A48D659}" srcOrd="0" destOrd="0" presId="urn:microsoft.com/office/officeart/2005/8/layout/default"/>
    <dgm:cxn modelId="{5E3F26E5-F6AE-44EA-B0A8-78E832057DE0}" srcId="{81E664FD-E41A-4ACC-86C0-D1CC0FA2F623}" destId="{847E49D5-CB13-45B5-B244-40235C1591D4}" srcOrd="0" destOrd="0" parTransId="{BDCA783A-EFC3-409B-BC52-A39B3303EEDE}" sibTransId="{A0258CCE-BF43-4661-BB75-8298A9036855}"/>
    <dgm:cxn modelId="{F040BE2F-EEE2-4FD9-8F48-DA6D3B0E8DF0}" type="presOf" srcId="{92298151-3578-4A3E-87BD-FF839D4EA30E}" destId="{96ECCF05-8D08-4EF1-A42C-F4304105E083}" srcOrd="0" destOrd="0" presId="urn:microsoft.com/office/officeart/2005/8/layout/default"/>
    <dgm:cxn modelId="{EC861B70-F32A-4D03-BD08-1783D1881F8A}" type="presOf" srcId="{80DB8696-E617-45EE-89CF-CEA50F321C11}" destId="{BB93BE87-FF71-4DB1-ACB5-DE14D6E5E45E}" srcOrd="0" destOrd="0" presId="urn:microsoft.com/office/officeart/2005/8/layout/default"/>
    <dgm:cxn modelId="{9242A862-99DD-4D55-9652-E07486B1E553}" type="presOf" srcId="{7FA507E5-114A-40FB-858E-CFB1F4983DCD}" destId="{B43B2673-2009-4EE1-8E23-F72E84E88BC9}" srcOrd="0" destOrd="0" presId="urn:microsoft.com/office/officeart/2005/8/layout/default"/>
    <dgm:cxn modelId="{DD117931-3B86-4B54-B896-74B727705B79}" srcId="{81E664FD-E41A-4ACC-86C0-D1CC0FA2F623}" destId="{F7B3BD7B-2EE2-4EE5-BE3D-2A00D62D5A33}" srcOrd="3" destOrd="0" parTransId="{EE82D18C-5395-454C-A755-CFCACE1E3581}" sibTransId="{18A6C43E-848C-4A23-8D17-3FA35D900902}"/>
    <dgm:cxn modelId="{13FAE324-B2F6-41A6-B593-6C4E86391664}" type="presOf" srcId="{81E664FD-E41A-4ACC-86C0-D1CC0FA2F623}" destId="{F7E7E8BA-739E-4524-8505-AC4D08587C94}" srcOrd="0" destOrd="0" presId="urn:microsoft.com/office/officeart/2005/8/layout/default"/>
    <dgm:cxn modelId="{800366B4-CA0D-4C51-BFE2-615D258EAD92}" srcId="{81E664FD-E41A-4ACC-86C0-D1CC0FA2F623}" destId="{80DB8696-E617-45EE-89CF-CEA50F321C11}" srcOrd="6" destOrd="0" parTransId="{33EC0549-60E2-418B-BEFE-A7D2491B3F15}" sibTransId="{4A25873C-85AC-47D8-92D4-BDA074BE7B6C}"/>
    <dgm:cxn modelId="{C233C3CA-35E2-4CDA-B600-C64098171556}" type="presOf" srcId="{F7B3BD7B-2EE2-4EE5-BE3D-2A00D62D5A33}" destId="{E141DF87-02D5-4881-B9FE-09236FF85A6B}" srcOrd="0" destOrd="0" presId="urn:microsoft.com/office/officeart/2005/8/layout/default"/>
    <dgm:cxn modelId="{A0DB6C9A-30E4-4EE6-9B90-F9CD4189BF6B}" type="presOf" srcId="{B8259993-5BD9-4EFE-A47E-55B5339DED59}" destId="{0FB11A41-8E55-411F-B81F-E700A9F79690}" srcOrd="0" destOrd="0" presId="urn:microsoft.com/office/officeart/2005/8/layout/default"/>
    <dgm:cxn modelId="{654CF64F-942D-4A75-B7BD-97BB4FDEF6A9}" srcId="{81E664FD-E41A-4ACC-86C0-D1CC0FA2F623}" destId="{A36DAE51-22F7-4148-942B-B17EC0A78592}" srcOrd="7" destOrd="0" parTransId="{4E0B8CE6-B846-4BF9-9F34-81466C06F420}" sibTransId="{AAFC85B3-4851-45BD-9D7A-0F94A6635CBA}"/>
    <dgm:cxn modelId="{C68B010A-CC46-45F9-9590-133A7CC23D5D}" type="presOf" srcId="{847E49D5-CB13-45B5-B244-40235C1591D4}" destId="{5CC63C92-6C6E-445A-A747-4292E58B8C14}" srcOrd="0" destOrd="0" presId="urn:microsoft.com/office/officeart/2005/8/layout/default"/>
    <dgm:cxn modelId="{B0B28C50-ACFF-48E3-9D2A-FB7EDDADE48A}" srcId="{81E664FD-E41A-4ACC-86C0-D1CC0FA2F623}" destId="{043574D5-073F-4AFF-8B31-FF5734B60A17}" srcOrd="1" destOrd="0" parTransId="{96964DF1-574E-42CF-A7F1-D826979432B2}" sibTransId="{5999835D-7C69-446C-8247-C6486E480662}"/>
    <dgm:cxn modelId="{851D5303-1131-4F82-80D2-FA448165E1C4}" srcId="{81E664FD-E41A-4ACC-86C0-D1CC0FA2F623}" destId="{7FA507E5-114A-40FB-858E-CFB1F4983DCD}" srcOrd="4" destOrd="0" parTransId="{46B93C3F-8A2A-484F-9291-7D5DB79A7FF6}" sibTransId="{92F1129B-1393-4002-8E11-35602FCA8F73}"/>
    <dgm:cxn modelId="{CE2B94E1-4451-4FB7-BB23-0654E2381C3E}" type="presParOf" srcId="{F7E7E8BA-739E-4524-8505-AC4D08587C94}" destId="{5CC63C92-6C6E-445A-A747-4292E58B8C14}" srcOrd="0" destOrd="0" presId="urn:microsoft.com/office/officeart/2005/8/layout/default"/>
    <dgm:cxn modelId="{0F81C22F-D6DA-421C-9AA4-84D407AE120A}" type="presParOf" srcId="{F7E7E8BA-739E-4524-8505-AC4D08587C94}" destId="{BB18E0D6-19E1-4559-A564-5B3E73D2FEA7}" srcOrd="1" destOrd="0" presId="urn:microsoft.com/office/officeart/2005/8/layout/default"/>
    <dgm:cxn modelId="{F661C8B3-A7F7-4F10-8498-4E2C5439A6A8}" type="presParOf" srcId="{F7E7E8BA-739E-4524-8505-AC4D08587C94}" destId="{8C0BB631-11AF-4584-9A98-05F292CA83D3}" srcOrd="2" destOrd="0" presId="urn:microsoft.com/office/officeart/2005/8/layout/default"/>
    <dgm:cxn modelId="{6EF73481-DF3C-48C8-A8D0-73DA998FD4D7}" type="presParOf" srcId="{F7E7E8BA-739E-4524-8505-AC4D08587C94}" destId="{1198E731-FF5C-45A7-8841-5B353CC7FAC7}" srcOrd="3" destOrd="0" presId="urn:microsoft.com/office/officeart/2005/8/layout/default"/>
    <dgm:cxn modelId="{E4E2D75A-4C2B-4B02-B67A-93241BFD69D5}" type="presParOf" srcId="{F7E7E8BA-739E-4524-8505-AC4D08587C94}" destId="{96ECCF05-8D08-4EF1-A42C-F4304105E083}" srcOrd="4" destOrd="0" presId="urn:microsoft.com/office/officeart/2005/8/layout/default"/>
    <dgm:cxn modelId="{45EFDDA3-D46F-4FB2-B426-99111A465215}" type="presParOf" srcId="{F7E7E8BA-739E-4524-8505-AC4D08587C94}" destId="{BE8304C1-D055-4410-B676-57AD82FE1DBA}" srcOrd="5" destOrd="0" presId="urn:microsoft.com/office/officeart/2005/8/layout/default"/>
    <dgm:cxn modelId="{F77A994F-D5DA-4A61-8754-60B73EAA52DD}" type="presParOf" srcId="{F7E7E8BA-739E-4524-8505-AC4D08587C94}" destId="{E141DF87-02D5-4881-B9FE-09236FF85A6B}" srcOrd="6" destOrd="0" presId="urn:microsoft.com/office/officeart/2005/8/layout/default"/>
    <dgm:cxn modelId="{F5569454-E783-4368-9F97-3F5BAD49FB53}" type="presParOf" srcId="{F7E7E8BA-739E-4524-8505-AC4D08587C94}" destId="{7E4B3A39-0190-4C88-B328-0C5F8AB5A507}" srcOrd="7" destOrd="0" presId="urn:microsoft.com/office/officeart/2005/8/layout/default"/>
    <dgm:cxn modelId="{82249ABE-32BF-4068-9256-304093378E3A}" type="presParOf" srcId="{F7E7E8BA-739E-4524-8505-AC4D08587C94}" destId="{B43B2673-2009-4EE1-8E23-F72E84E88BC9}" srcOrd="8" destOrd="0" presId="urn:microsoft.com/office/officeart/2005/8/layout/default"/>
    <dgm:cxn modelId="{D41F35AD-A987-45C4-A4C9-56B34CC61C3B}" type="presParOf" srcId="{F7E7E8BA-739E-4524-8505-AC4D08587C94}" destId="{443AC5C2-006D-44D4-9E54-868D816533FD}" srcOrd="9" destOrd="0" presId="urn:microsoft.com/office/officeart/2005/8/layout/default"/>
    <dgm:cxn modelId="{28F02E89-364E-4C40-941A-8884093D354F}" type="presParOf" srcId="{F7E7E8BA-739E-4524-8505-AC4D08587C94}" destId="{0FB11A41-8E55-411F-B81F-E700A9F79690}" srcOrd="10" destOrd="0" presId="urn:microsoft.com/office/officeart/2005/8/layout/default"/>
    <dgm:cxn modelId="{9CD31C51-446B-40BF-838E-74930EE34EC3}" type="presParOf" srcId="{F7E7E8BA-739E-4524-8505-AC4D08587C94}" destId="{557B45D3-7FDD-4AF1-B5C3-328955FCAD45}" srcOrd="11" destOrd="0" presId="urn:microsoft.com/office/officeart/2005/8/layout/default"/>
    <dgm:cxn modelId="{D6F22B9E-8ED3-483E-9829-1BCAE320122E}" type="presParOf" srcId="{F7E7E8BA-739E-4524-8505-AC4D08587C94}" destId="{BB93BE87-FF71-4DB1-ACB5-DE14D6E5E45E}" srcOrd="12" destOrd="0" presId="urn:microsoft.com/office/officeart/2005/8/layout/default"/>
    <dgm:cxn modelId="{D58AA969-D45D-4F26-8A0A-23BBEEB61C23}" type="presParOf" srcId="{F7E7E8BA-739E-4524-8505-AC4D08587C94}" destId="{E06D617C-DBCF-451F-B4D6-43B39D4A9CDC}" srcOrd="13" destOrd="0" presId="urn:microsoft.com/office/officeart/2005/8/layout/default"/>
    <dgm:cxn modelId="{FE5DA191-C6AC-45D9-9B9E-0CD37F5C9D47}" type="presParOf" srcId="{F7E7E8BA-739E-4524-8505-AC4D08587C94}" destId="{4021F523-F8C0-4DA7-B969-F7249A48D659}" srcOrd="14" destOrd="0" presId="urn:microsoft.com/office/officeart/2005/8/layout/default"/>
  </dgm:cxnLst>
  <dgm:bg>
    <a:noFill/>
    <a:effectLst>
      <a:outerShdw blurRad="50800" dist="38100" dir="8100000" algn="tr" rotWithShape="0">
        <a:prstClr val="black">
          <a:alpha val="40000"/>
        </a:prstClr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493B065-9F65-49E3-A48B-51D788F68D7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7F7B1B-67B7-4CF1-8AB3-A4A81A3D4AFA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Начнутся работы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 монтажу </a:t>
          </a:r>
          <a:r>
            <a:rPr lang="ru-RU" sz="3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8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ФАПов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2023 году , ранее запланированных к строительству в 2024-2025 годах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ECAAD9-6493-4AF4-97EE-4EBE83B88506}" type="par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5471ED8-78AA-4129-9747-C887A5CC1766}" type="sib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807E34C-FDC3-44FC-AFD0-BDF4DD3E8BF5}">
      <dgm:prSet phldrT="[Текст]" custT="1"/>
      <dgm:spPr>
        <a:noFill/>
        <a:ln>
          <a:noFill/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На 2023 год запланировано завершение строительства и реконструкции </a:t>
          </a:r>
          <a:r>
            <a:rPr lang="ru-RU" sz="3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</a:t>
          </a:r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объектов,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 также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продолжение строительства </a:t>
          </a:r>
          <a:r>
            <a:rPr lang="ru-RU" sz="3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объектов с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завершением в 2024 году.</a:t>
          </a:r>
        </a:p>
      </dgm:t>
    </dgm:pt>
    <dgm:pt modelId="{A3E3386C-2A67-4B7D-84D9-0DD9C9D4FCF4}" type="parTrans" cxnId="{E4ABE808-D932-4E65-AD5C-376E7DDAC01C}">
      <dgm:prSet/>
      <dgm:spPr/>
      <dgm:t>
        <a:bodyPr/>
        <a:lstStyle/>
        <a:p>
          <a:endParaRPr lang="ru-RU"/>
        </a:p>
      </dgm:t>
    </dgm:pt>
    <dgm:pt modelId="{0C51BB43-0ED6-4676-84F8-1824703A845A}" type="sibTrans" cxnId="{E4ABE808-D932-4E65-AD5C-376E7DDAC01C}">
      <dgm:prSet/>
      <dgm:spPr/>
      <dgm:t>
        <a:bodyPr/>
        <a:lstStyle/>
        <a:p>
          <a:endParaRPr lang="ru-RU"/>
        </a:p>
      </dgm:t>
    </dgm:pt>
    <dgm:pt modelId="{51559A78-8139-421B-92A8-0984301C8B8A}">
      <dgm:prSet phldrT="[Текст]" custT="1"/>
      <dgm:spPr>
        <a:noFill/>
        <a:ln>
          <a:noFill/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Приобретение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менее </a:t>
          </a:r>
          <a:r>
            <a:rPr lang="ru-RU" sz="3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127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единиц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оборудования</a:t>
          </a:r>
          <a:endParaRPr lang="ru-RU" sz="1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8135DD-800B-43AF-9517-42F1712C3999}" type="parTrans" cxnId="{FD2D0C8E-8F12-4A6D-98CC-BA7AC772264E}">
      <dgm:prSet/>
      <dgm:spPr/>
      <dgm:t>
        <a:bodyPr/>
        <a:lstStyle/>
        <a:p>
          <a:endParaRPr lang="ru-RU"/>
        </a:p>
      </dgm:t>
    </dgm:pt>
    <dgm:pt modelId="{E3C735B1-A6C5-465E-AF3F-80267C2285AA}" type="sibTrans" cxnId="{FD2D0C8E-8F12-4A6D-98CC-BA7AC772264E}">
      <dgm:prSet/>
      <dgm:spPr/>
      <dgm:t>
        <a:bodyPr/>
        <a:lstStyle/>
        <a:p>
          <a:endParaRPr lang="ru-RU"/>
        </a:p>
      </dgm:t>
    </dgm:pt>
    <dgm:pt modelId="{7968B1D1-C999-47A7-BD6A-C97969F24C88}">
      <dgm:prSet phldrT="[Текст]" custT="1"/>
      <dgm:spPr>
        <a:noFill/>
        <a:ln>
          <a:noFill/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Приобретение и монтаж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</a:t>
          </a:r>
          <a:r>
            <a:rPr lang="en-US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6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модульных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конструкций фельдшерско-акушерских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пунктов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F9A8E9-CD93-442B-8CB0-64B64D140F47}" type="parTrans" cxnId="{7542E86E-E779-48B1-9C45-E996E4E3CDBF}">
      <dgm:prSet/>
      <dgm:spPr/>
      <dgm:t>
        <a:bodyPr/>
        <a:lstStyle/>
        <a:p>
          <a:endParaRPr lang="ru-RU"/>
        </a:p>
      </dgm:t>
    </dgm:pt>
    <dgm:pt modelId="{FF0E7AF9-36CC-40C4-9427-D1CB595C9339}" type="sibTrans" cxnId="{7542E86E-E779-48B1-9C45-E996E4E3CDBF}">
      <dgm:prSet/>
      <dgm:spPr/>
      <dgm:t>
        <a:bodyPr/>
        <a:lstStyle/>
        <a:p>
          <a:endParaRPr lang="ru-RU"/>
        </a:p>
      </dgm:t>
    </dgm:pt>
    <dgm:pt modelId="{5DC6ED33-21C8-4C4D-8AFA-3A3AD9BC1F6B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Завершение капитального ремонта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</a:t>
          </a:r>
          <a:r>
            <a:rPr lang="ru-RU" sz="3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объекте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 также уже начаты </a:t>
          </a:r>
          <a:endParaRPr lang="ru-RU" sz="14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кап.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ремонты </a:t>
          </a:r>
          <a:r>
            <a:rPr lang="ru-RU" sz="32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</a:t>
          </a:r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объектов с завершением в 2024 году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CE8BEF4-3D7E-4122-94A8-C65673A8845D}" type="parTrans" cxnId="{FBC62A85-FEF6-43B4-BC2B-588844D5B929}">
      <dgm:prSet/>
      <dgm:spPr/>
      <dgm:t>
        <a:bodyPr/>
        <a:lstStyle/>
        <a:p>
          <a:endParaRPr lang="ru-RU"/>
        </a:p>
      </dgm:t>
    </dgm:pt>
    <dgm:pt modelId="{3A2A99A2-0867-4365-9FB2-7D19001A0AAF}" type="sibTrans" cxnId="{FBC62A85-FEF6-43B4-BC2B-588844D5B929}">
      <dgm:prSet/>
      <dgm:spPr/>
      <dgm:t>
        <a:bodyPr/>
        <a:lstStyle/>
        <a:p>
          <a:endParaRPr lang="ru-RU"/>
        </a:p>
      </dgm:t>
    </dgm:pt>
    <dgm:pt modelId="{5D3726E7-47B0-4ADE-9E86-16EC7A2FCD16}">
      <dgm:prSet phldrT="[Текст]" custT="1"/>
      <dgm:spPr>
        <a:noFill/>
        <a:ln>
          <a:noFill/>
        </a:ln>
      </dgm:spPr>
      <dgm:t>
        <a:bodyPr/>
        <a:lstStyle/>
        <a:p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AB54B1F-26A0-4801-A4CC-18FDFE260791}" type="sibTrans" cxnId="{3C9BEB15-78A8-4CE8-958F-173C63B66845}">
      <dgm:prSet/>
      <dgm:spPr/>
      <dgm:t>
        <a:bodyPr/>
        <a:lstStyle/>
        <a:p>
          <a:endParaRPr lang="ru-RU"/>
        </a:p>
      </dgm:t>
    </dgm:pt>
    <dgm:pt modelId="{ED031136-A49E-47C4-B627-324C304C97E7}" type="parTrans" cxnId="{3C9BEB15-78A8-4CE8-958F-173C63B66845}">
      <dgm:prSet/>
      <dgm:spPr/>
      <dgm:t>
        <a:bodyPr/>
        <a:lstStyle/>
        <a:p>
          <a:endParaRPr lang="ru-RU"/>
        </a:p>
      </dgm:t>
    </dgm:pt>
    <dgm:pt modelId="{795A7DF0-053A-48C3-8597-60DBABD44E8A}" type="pres">
      <dgm:prSet presAssocID="{0493B065-9F65-49E3-A48B-51D788F68D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9AFC0F-CD34-4BD0-A137-0DCD16904FC4}" type="pres">
      <dgm:prSet presAssocID="{7968B1D1-C999-47A7-BD6A-C97969F24C88}" presName="node" presStyleLbl="node1" presStyleIdx="0" presStyleCnt="6" custScaleX="188420" custScaleY="208059" custLinFactX="-570" custLinFactNeighborX="-100000" custLinFactNeighborY="-125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9F70C-2916-4E50-95A6-ACC35BAE7766}" type="pres">
      <dgm:prSet presAssocID="{FF0E7AF9-36CC-40C4-9427-D1CB595C9339}" presName="sibTrans" presStyleCnt="0"/>
      <dgm:spPr/>
    </dgm:pt>
    <dgm:pt modelId="{11D776B8-352C-4813-8CCA-76D704D473F2}" type="pres">
      <dgm:prSet presAssocID="{387F7B1B-67B7-4CF1-8AB3-A4A81A3D4AFA}" presName="node" presStyleLbl="node1" presStyleIdx="1" presStyleCnt="6" custScaleX="150892" custLinFactNeighborX="-78550" custLinFactNeighborY="-233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615D7-38D6-4126-8ECB-6C5CBFEB82B0}" type="pres">
      <dgm:prSet presAssocID="{65471ED8-78AA-4129-9747-C887A5CC1766}" presName="sibTrans" presStyleCnt="0"/>
      <dgm:spPr/>
    </dgm:pt>
    <dgm:pt modelId="{AF3DC2E6-57F9-4D69-A819-D44BD32BC933}" type="pres">
      <dgm:prSet presAssocID="{5DC6ED33-21C8-4C4D-8AFA-3A3AD9BC1F6B}" presName="node" presStyleLbl="node1" presStyleIdx="2" presStyleCnt="6" custScaleX="217571" custScaleY="201163" custLinFactNeighborX="-38453" custLinFactNeighborY="-15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9EE9CE-3348-4207-BB89-3C1213133ED8}" type="pres">
      <dgm:prSet presAssocID="{3A2A99A2-0867-4365-9FB2-7D19001A0AAF}" presName="sibTrans" presStyleCnt="0"/>
      <dgm:spPr/>
    </dgm:pt>
    <dgm:pt modelId="{0C13C5B2-2529-4E4B-BA1D-D6E9C7D59FCD}" type="pres">
      <dgm:prSet presAssocID="{0807E34C-FDC3-44FC-AFD0-BDF4DD3E8BF5}" presName="node" presStyleLbl="node1" presStyleIdx="3" presStyleCnt="6" custScaleX="514480" custScaleY="171643" custLinFactX="52197" custLinFactNeighborX="100000" custLinFactNeighborY="255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2AD8D8-7C62-4D2F-88AB-30176A4E90A0}" type="pres">
      <dgm:prSet presAssocID="{0C51BB43-0ED6-4676-84F8-1824703A845A}" presName="sibTrans" presStyleCnt="0"/>
      <dgm:spPr/>
    </dgm:pt>
    <dgm:pt modelId="{DA927C87-B896-49B5-B8D9-D1A5EE2D9458}" type="pres">
      <dgm:prSet presAssocID="{5D3726E7-47B0-4ADE-9E86-16EC7A2FCD16}" presName="node" presStyleLbl="node1" presStyleIdx="4" presStyleCnt="6" custScaleX="150922" custLinFactX="184327" custLinFactNeighborX="200000" custLinFactNeighborY="587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2A8C2-F7FF-4AC3-849C-E2F55A6F3A29}" type="pres">
      <dgm:prSet presAssocID="{EAB54B1F-26A0-4801-A4CC-18FDFE260791}" presName="sibTrans" presStyleCnt="0"/>
      <dgm:spPr/>
    </dgm:pt>
    <dgm:pt modelId="{CB82B261-B10B-4E64-A39D-7BFC56534D95}" type="pres">
      <dgm:prSet presAssocID="{51559A78-8139-421B-92A8-0984301C8B8A}" presName="node" presStyleLbl="node1" presStyleIdx="5" presStyleCnt="6" custScaleX="137675" custScaleY="111992" custLinFactY="-100000" custLinFactNeighborX="-14522" custLinFactNeighborY="-1096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A639489-82A3-4574-AC2D-19DF596B5907}" type="presOf" srcId="{0807E34C-FDC3-44FC-AFD0-BDF4DD3E8BF5}" destId="{0C13C5B2-2529-4E4B-BA1D-D6E9C7D59FCD}" srcOrd="0" destOrd="0" presId="urn:microsoft.com/office/officeart/2005/8/layout/default"/>
    <dgm:cxn modelId="{E025A0F9-D7E8-4A4E-A155-92324DC04EBA}" type="presOf" srcId="{0493B065-9F65-49E3-A48B-51D788F68D73}" destId="{795A7DF0-053A-48C3-8597-60DBABD44E8A}" srcOrd="0" destOrd="0" presId="urn:microsoft.com/office/officeart/2005/8/layout/default"/>
    <dgm:cxn modelId="{E4ABE808-D932-4E65-AD5C-376E7DDAC01C}" srcId="{0493B065-9F65-49E3-A48B-51D788F68D73}" destId="{0807E34C-FDC3-44FC-AFD0-BDF4DD3E8BF5}" srcOrd="3" destOrd="0" parTransId="{A3E3386C-2A67-4B7D-84D9-0DD9C9D4FCF4}" sibTransId="{0C51BB43-0ED6-4676-84F8-1824703A845A}"/>
    <dgm:cxn modelId="{7542E86E-E779-48B1-9C45-E996E4E3CDBF}" srcId="{0493B065-9F65-49E3-A48B-51D788F68D73}" destId="{7968B1D1-C999-47A7-BD6A-C97969F24C88}" srcOrd="0" destOrd="0" parTransId="{E7F9A8E9-CD93-442B-8CB0-64B64D140F47}" sibTransId="{FF0E7AF9-36CC-40C4-9427-D1CB595C9339}"/>
    <dgm:cxn modelId="{236CAC67-CD17-4F04-A326-0DBE4BF0AD65}" type="presOf" srcId="{51559A78-8139-421B-92A8-0984301C8B8A}" destId="{CB82B261-B10B-4E64-A39D-7BFC56534D95}" srcOrd="0" destOrd="0" presId="urn:microsoft.com/office/officeart/2005/8/layout/default"/>
    <dgm:cxn modelId="{FD2D0C8E-8F12-4A6D-98CC-BA7AC772264E}" srcId="{0493B065-9F65-49E3-A48B-51D788F68D73}" destId="{51559A78-8139-421B-92A8-0984301C8B8A}" srcOrd="5" destOrd="0" parTransId="{048135DD-800B-43AF-9517-42F1712C3999}" sibTransId="{E3C735B1-A6C5-465E-AF3F-80267C2285AA}"/>
    <dgm:cxn modelId="{8E6ACDAC-C469-4E8E-A5A3-D2CDE1203D3D}" srcId="{0493B065-9F65-49E3-A48B-51D788F68D73}" destId="{387F7B1B-67B7-4CF1-8AB3-A4A81A3D4AFA}" srcOrd="1" destOrd="0" parTransId="{45ECAAD9-6493-4AF4-97EE-4EBE83B88506}" sibTransId="{65471ED8-78AA-4129-9747-C887A5CC1766}"/>
    <dgm:cxn modelId="{FBC62A85-FEF6-43B4-BC2B-588844D5B929}" srcId="{0493B065-9F65-49E3-A48B-51D788F68D73}" destId="{5DC6ED33-21C8-4C4D-8AFA-3A3AD9BC1F6B}" srcOrd="2" destOrd="0" parTransId="{9CE8BEF4-3D7E-4122-94A8-C65673A8845D}" sibTransId="{3A2A99A2-0867-4365-9FB2-7D19001A0AAF}"/>
    <dgm:cxn modelId="{5836AB0F-6531-4697-BF7A-10753539CC22}" type="presOf" srcId="{5DC6ED33-21C8-4C4D-8AFA-3A3AD9BC1F6B}" destId="{AF3DC2E6-57F9-4D69-A819-D44BD32BC933}" srcOrd="0" destOrd="0" presId="urn:microsoft.com/office/officeart/2005/8/layout/default"/>
    <dgm:cxn modelId="{8309ACF7-79E4-4A24-A3CC-F89948E938C7}" type="presOf" srcId="{7968B1D1-C999-47A7-BD6A-C97969F24C88}" destId="{D59AFC0F-CD34-4BD0-A137-0DCD16904FC4}" srcOrd="0" destOrd="0" presId="urn:microsoft.com/office/officeart/2005/8/layout/default"/>
    <dgm:cxn modelId="{27275606-2650-4446-9ED3-C8347611FFEF}" type="presOf" srcId="{387F7B1B-67B7-4CF1-8AB3-A4A81A3D4AFA}" destId="{11D776B8-352C-4813-8CCA-76D704D473F2}" srcOrd="0" destOrd="0" presId="urn:microsoft.com/office/officeart/2005/8/layout/default"/>
    <dgm:cxn modelId="{3C9BEB15-78A8-4CE8-958F-173C63B66845}" srcId="{0493B065-9F65-49E3-A48B-51D788F68D73}" destId="{5D3726E7-47B0-4ADE-9E86-16EC7A2FCD16}" srcOrd="4" destOrd="0" parTransId="{ED031136-A49E-47C4-B627-324C304C97E7}" sibTransId="{EAB54B1F-26A0-4801-A4CC-18FDFE260791}"/>
    <dgm:cxn modelId="{49D89184-9146-4C80-8BC7-DA867E3E2F46}" type="presOf" srcId="{5D3726E7-47B0-4ADE-9E86-16EC7A2FCD16}" destId="{DA927C87-B896-49B5-B8D9-D1A5EE2D9458}" srcOrd="0" destOrd="0" presId="urn:microsoft.com/office/officeart/2005/8/layout/default"/>
    <dgm:cxn modelId="{0F53027D-C6B6-4A9E-89AC-FB6E91E71F36}" type="presParOf" srcId="{795A7DF0-053A-48C3-8597-60DBABD44E8A}" destId="{D59AFC0F-CD34-4BD0-A137-0DCD16904FC4}" srcOrd="0" destOrd="0" presId="urn:microsoft.com/office/officeart/2005/8/layout/default"/>
    <dgm:cxn modelId="{2A6F1A0A-B589-4AF6-9D53-EF9ED9425729}" type="presParOf" srcId="{795A7DF0-053A-48C3-8597-60DBABD44E8A}" destId="{41A9F70C-2916-4E50-95A6-ACC35BAE7766}" srcOrd="1" destOrd="0" presId="urn:microsoft.com/office/officeart/2005/8/layout/default"/>
    <dgm:cxn modelId="{D75F2C64-4160-4C52-A503-07743A253BF0}" type="presParOf" srcId="{795A7DF0-053A-48C3-8597-60DBABD44E8A}" destId="{11D776B8-352C-4813-8CCA-76D704D473F2}" srcOrd="2" destOrd="0" presId="urn:microsoft.com/office/officeart/2005/8/layout/default"/>
    <dgm:cxn modelId="{3C661B82-1583-49DD-B88F-7268B5E55A33}" type="presParOf" srcId="{795A7DF0-053A-48C3-8597-60DBABD44E8A}" destId="{813615D7-38D6-4126-8ECB-6C5CBFEB82B0}" srcOrd="3" destOrd="0" presId="urn:microsoft.com/office/officeart/2005/8/layout/default"/>
    <dgm:cxn modelId="{F4F56CB2-9593-4216-8B15-295B95C7FD12}" type="presParOf" srcId="{795A7DF0-053A-48C3-8597-60DBABD44E8A}" destId="{AF3DC2E6-57F9-4D69-A819-D44BD32BC933}" srcOrd="4" destOrd="0" presId="urn:microsoft.com/office/officeart/2005/8/layout/default"/>
    <dgm:cxn modelId="{863FAAD8-3F7E-47EA-8AF3-03B6AA48E523}" type="presParOf" srcId="{795A7DF0-053A-48C3-8597-60DBABD44E8A}" destId="{8C9EE9CE-3348-4207-BB89-3C1213133ED8}" srcOrd="5" destOrd="0" presId="urn:microsoft.com/office/officeart/2005/8/layout/default"/>
    <dgm:cxn modelId="{CD818BAF-065D-4AFE-B2E0-9ADD78F21AD6}" type="presParOf" srcId="{795A7DF0-053A-48C3-8597-60DBABD44E8A}" destId="{0C13C5B2-2529-4E4B-BA1D-D6E9C7D59FCD}" srcOrd="6" destOrd="0" presId="urn:microsoft.com/office/officeart/2005/8/layout/default"/>
    <dgm:cxn modelId="{6664420A-49F1-4F1A-BED4-BE5215AD18DD}" type="presParOf" srcId="{795A7DF0-053A-48C3-8597-60DBABD44E8A}" destId="{762AD8D8-7C62-4D2F-88AB-30176A4E90A0}" srcOrd="7" destOrd="0" presId="urn:microsoft.com/office/officeart/2005/8/layout/default"/>
    <dgm:cxn modelId="{B9B63253-E622-4938-AB63-FC5CAF1CC5CA}" type="presParOf" srcId="{795A7DF0-053A-48C3-8597-60DBABD44E8A}" destId="{DA927C87-B896-49B5-B8D9-D1A5EE2D9458}" srcOrd="8" destOrd="0" presId="urn:microsoft.com/office/officeart/2005/8/layout/default"/>
    <dgm:cxn modelId="{3267B6EF-C77F-49FE-83D4-B12CAEB1A556}" type="presParOf" srcId="{795A7DF0-053A-48C3-8597-60DBABD44E8A}" destId="{8102A8C2-F7FF-4AC3-849C-E2F55A6F3A29}" srcOrd="9" destOrd="0" presId="urn:microsoft.com/office/officeart/2005/8/layout/default"/>
    <dgm:cxn modelId="{BD2DEE6E-E354-4CAA-9170-98595F908618}" type="presParOf" srcId="{795A7DF0-053A-48C3-8597-60DBABD44E8A}" destId="{CB82B261-B10B-4E64-A39D-7BFC56534D95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E664FD-E41A-4ACC-86C0-D1CC0FA2F62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43574D5-073F-4AFF-8B31-FF5734B60A17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69,5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млн.руб. – приобретены лекарственные препараты для профилактики ССЗ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6964DF1-574E-42CF-A7F1-D826979432B2}" type="parTrans" cxnId="{B0B28C50-ACFF-48E3-9D2A-FB7EDDADE48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999835D-7C69-446C-8247-C6486E480662}" type="sibTrans" cxnId="{B0B28C50-ACFF-48E3-9D2A-FB7EDDADE48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2298151-3578-4A3E-87BD-FF839D4EA30E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96%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граждан, перенесших острое нарушение мозгового кровообращения и инфаркт </a:t>
          </a:r>
          <a:r>
            <a:rPr lang="ru-RU" sz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миакарда</a:t>
          </a:r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бесплатно получили лекарственные препараты (план 85%)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9D399C0-274F-43D1-B8D5-39DBC2FFE9BC}" type="parTrans" cxnId="{D21F9B97-C5A0-4F5B-8AD0-A31703611F5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487F7A1-2728-491D-AD07-3D888345016A}" type="sibTrans" cxnId="{D21F9B97-C5A0-4F5B-8AD0-A31703611F5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F7B3BD7B-2EE2-4EE5-BE3D-2A00D62D5A33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1 242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рентген-эндоваскулярных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вмешательств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E82D18C-5395-454C-A755-CFCACE1E3581}" type="parTrans" cxnId="{DD117931-3B86-4B54-B896-74B727705B7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8A6C43E-848C-4A23-8D17-3FA35D900902}" type="sibTrans" cxnId="{DD117931-3B86-4B54-B896-74B727705B7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8259993-5BD9-4EFE-A47E-55B5339DED59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20,9 %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больничная летальность от острого нарушения мозгового кровообращения (план 21,5%)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9C7F82-382F-40E7-9841-A12F44A47B8A}" type="parTrans" cxnId="{3359D158-EF34-4396-BFA2-D512FB24A7C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9BA528C-CF6A-4A91-90CB-2DD16D49AB16}" type="sibTrans" cxnId="{3359D158-EF34-4396-BFA2-D512FB24A7CA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0DB8696-E617-45EE-89CF-CEA50F321C11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3,29%</a:t>
          </a:r>
          <a:r>
            <a: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летальность больных с ССЗ (план 3,35%)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3EC0549-60E2-418B-BEFE-A7D2491B3F15}" type="parTrans" cxnId="{800366B4-CA0D-4C51-BFE2-615D258EAD9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A25873C-85AC-47D8-92D4-BDA074BE7B6C}" type="sibTrans" cxnId="{800366B4-CA0D-4C51-BFE2-615D258EAD92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A71D70A-24AE-4033-8E5B-D4B11FE2558E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17,4%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больничная летальность от инфаркта </a:t>
          </a:r>
          <a:r>
            <a:rPr lang="ru-RU" sz="14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миакарда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(план 17,4%)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6547B97-4743-40C8-8D2A-6E8DC7EC2119}" type="parTrans" cxnId="{CEA5E5A0-B3C9-4141-9CD7-9FA860EB39F0}">
      <dgm:prSet/>
      <dgm:spPr/>
      <dgm:t>
        <a:bodyPr/>
        <a:lstStyle/>
        <a:p>
          <a:endParaRPr lang="ru-RU"/>
        </a:p>
      </dgm:t>
    </dgm:pt>
    <dgm:pt modelId="{EB36D4C7-D5D6-4D90-A85A-C0D5B251ECAD}" type="sibTrans" cxnId="{CEA5E5A0-B3C9-4141-9CD7-9FA860EB39F0}">
      <dgm:prSet/>
      <dgm:spPr/>
      <dgm:t>
        <a:bodyPr/>
        <a:lstStyle/>
        <a:p>
          <a:endParaRPr lang="ru-RU"/>
        </a:p>
      </dgm:t>
    </dgm:pt>
    <dgm:pt modelId="{31A2198B-FDC7-44FC-BA7D-7D6758B3AFAF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31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единица оборудования приобретена для сосудистых центров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311CF57-3684-4D02-BF53-72A46AA41498}" type="parTrans" cxnId="{68FE2D0F-08FE-4111-87B2-BF168AD5CDFC}">
      <dgm:prSet/>
      <dgm:spPr/>
      <dgm:t>
        <a:bodyPr/>
        <a:lstStyle/>
        <a:p>
          <a:endParaRPr lang="ru-RU"/>
        </a:p>
      </dgm:t>
    </dgm:pt>
    <dgm:pt modelId="{62536EB8-A130-47CE-BBF9-48A0BB8031E9}" type="sibTrans" cxnId="{68FE2D0F-08FE-4111-87B2-BF168AD5CDFC}">
      <dgm:prSet/>
      <dgm:spPr/>
      <dgm:t>
        <a:bodyPr/>
        <a:lstStyle/>
        <a:p>
          <a:endParaRPr lang="ru-RU"/>
        </a:p>
      </dgm:t>
    </dgm:pt>
    <dgm:pt modelId="{F7E7E8BA-739E-4524-8505-AC4D08587C94}" type="pres">
      <dgm:prSet presAssocID="{81E664FD-E41A-4ACC-86C0-D1CC0FA2F62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C0BB631-11AF-4584-9A98-05F292CA83D3}" type="pres">
      <dgm:prSet presAssocID="{043574D5-073F-4AFF-8B31-FF5734B60A17}" presName="node" presStyleLbl="node1" presStyleIdx="0" presStyleCnt="7" custLinFactNeighborX="-35" custLinFactNeighborY="-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8E731-FF5C-45A7-8841-5B353CC7FAC7}" type="pres">
      <dgm:prSet presAssocID="{5999835D-7C69-446C-8247-C6486E480662}" presName="sibTrans" presStyleCnt="0"/>
      <dgm:spPr/>
    </dgm:pt>
    <dgm:pt modelId="{96ECCF05-8D08-4EF1-A42C-F4304105E083}" type="pres">
      <dgm:prSet presAssocID="{92298151-3578-4A3E-87BD-FF839D4EA30E}" presName="node" presStyleLbl="node1" presStyleIdx="1" presStyleCnt="7" custScaleX="153755" custLinFactNeighborX="-4236" custLinFactNeighborY="-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8304C1-D055-4410-B676-57AD82FE1DBA}" type="pres">
      <dgm:prSet presAssocID="{0487F7A1-2728-491D-AD07-3D888345016A}" presName="sibTrans" presStyleCnt="0"/>
      <dgm:spPr/>
    </dgm:pt>
    <dgm:pt modelId="{B3D2ECD8-7B53-4FDB-B070-A375CF348567}" type="pres">
      <dgm:prSet presAssocID="{31A2198B-FDC7-44FC-BA7D-7D6758B3AFAF}" presName="node" presStyleLbl="node1" presStyleIdx="2" presStyleCnt="7" custLinFactNeighborX="-5764" custLinFactNeighborY="-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9FB8F-A173-485B-8ABB-DE61433AEF3F}" type="pres">
      <dgm:prSet presAssocID="{62536EB8-A130-47CE-BBF9-48A0BB8031E9}" presName="sibTrans" presStyleCnt="0"/>
      <dgm:spPr/>
    </dgm:pt>
    <dgm:pt modelId="{E141DF87-02D5-4881-B9FE-09236FF85A6B}" type="pres">
      <dgm:prSet presAssocID="{F7B3BD7B-2EE2-4EE5-BE3D-2A00D62D5A33}" presName="node" presStyleLbl="node1" presStyleIdx="3" presStyleCnt="7" custLinFactNeighborX="6927" custLinFactNeighborY="6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4B3A39-0190-4C88-B328-0C5F8AB5A507}" type="pres">
      <dgm:prSet presAssocID="{18A6C43E-848C-4A23-8D17-3FA35D900902}" presName="sibTrans" presStyleCnt="0"/>
      <dgm:spPr/>
    </dgm:pt>
    <dgm:pt modelId="{2A585B0D-8ECF-4CC7-9947-F0E725AF91D4}" type="pres">
      <dgm:prSet presAssocID="{5A71D70A-24AE-4033-8E5B-D4B11FE2558E}" presName="node" presStyleLbl="node1" presStyleIdx="4" presStyleCnt="7" custLinFactNeighborX="-800" custLinFactNeighborY="6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C1036-B883-4289-ADC4-49C13BF2212A}" type="pres">
      <dgm:prSet presAssocID="{EB36D4C7-D5D6-4D90-A85A-C0D5B251ECAD}" presName="sibTrans" presStyleCnt="0"/>
      <dgm:spPr/>
    </dgm:pt>
    <dgm:pt modelId="{0FB11A41-8E55-411F-B81F-E700A9F79690}" type="pres">
      <dgm:prSet presAssocID="{B8259993-5BD9-4EFE-A47E-55B5339DED59}" presName="node" presStyleLbl="node1" presStyleIdx="5" presStyleCnt="7" custLinFactNeighborX="-1473" custLinFactNeighborY="6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B45D3-7FDD-4AF1-B5C3-328955FCAD45}" type="pres">
      <dgm:prSet presAssocID="{79BA528C-CF6A-4A91-90CB-2DD16D49AB16}" presName="sibTrans" presStyleCnt="0"/>
      <dgm:spPr/>
    </dgm:pt>
    <dgm:pt modelId="{BB93BE87-FF71-4DB1-ACB5-DE14D6E5E45E}" type="pres">
      <dgm:prSet presAssocID="{80DB8696-E617-45EE-89CF-CEA50F321C11}" presName="node" presStyleLbl="node1" presStyleIdx="6" presStyleCnt="7" custLinFactNeighborX="-5674" custLinFactNeighborY="6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1F9B97-C5A0-4F5B-8AD0-A31703611F5B}" srcId="{81E664FD-E41A-4ACC-86C0-D1CC0FA2F623}" destId="{92298151-3578-4A3E-87BD-FF839D4EA30E}" srcOrd="1" destOrd="0" parTransId="{C9D399C0-274F-43D1-B8D5-39DBC2FFE9BC}" sibTransId="{0487F7A1-2728-491D-AD07-3D888345016A}"/>
    <dgm:cxn modelId="{49855FF6-1A66-4DC0-BC82-C89127FD6F26}" type="presOf" srcId="{31A2198B-FDC7-44FC-BA7D-7D6758B3AFAF}" destId="{B3D2ECD8-7B53-4FDB-B070-A375CF348567}" srcOrd="0" destOrd="0" presId="urn:microsoft.com/office/officeart/2005/8/layout/default"/>
    <dgm:cxn modelId="{3359D158-EF34-4396-BFA2-D512FB24A7CA}" srcId="{81E664FD-E41A-4ACC-86C0-D1CC0FA2F623}" destId="{B8259993-5BD9-4EFE-A47E-55B5339DED59}" srcOrd="5" destOrd="0" parTransId="{A09C7F82-382F-40E7-9841-A12F44A47B8A}" sibTransId="{79BA528C-CF6A-4A91-90CB-2DD16D49AB16}"/>
    <dgm:cxn modelId="{3EACE597-AD99-4302-9D01-F270D29DC580}" type="presOf" srcId="{80DB8696-E617-45EE-89CF-CEA50F321C11}" destId="{BB93BE87-FF71-4DB1-ACB5-DE14D6E5E45E}" srcOrd="0" destOrd="0" presId="urn:microsoft.com/office/officeart/2005/8/layout/default"/>
    <dgm:cxn modelId="{A0419FE4-DBD3-498E-890C-CB39B5AEA0CA}" type="presOf" srcId="{81E664FD-E41A-4ACC-86C0-D1CC0FA2F623}" destId="{F7E7E8BA-739E-4524-8505-AC4D08587C94}" srcOrd="0" destOrd="0" presId="urn:microsoft.com/office/officeart/2005/8/layout/default"/>
    <dgm:cxn modelId="{DD117931-3B86-4B54-B896-74B727705B79}" srcId="{81E664FD-E41A-4ACC-86C0-D1CC0FA2F623}" destId="{F7B3BD7B-2EE2-4EE5-BE3D-2A00D62D5A33}" srcOrd="3" destOrd="0" parTransId="{EE82D18C-5395-454C-A755-CFCACE1E3581}" sibTransId="{18A6C43E-848C-4A23-8D17-3FA35D900902}"/>
    <dgm:cxn modelId="{68FE2D0F-08FE-4111-87B2-BF168AD5CDFC}" srcId="{81E664FD-E41A-4ACC-86C0-D1CC0FA2F623}" destId="{31A2198B-FDC7-44FC-BA7D-7D6758B3AFAF}" srcOrd="2" destOrd="0" parTransId="{5311CF57-3684-4D02-BF53-72A46AA41498}" sibTransId="{62536EB8-A130-47CE-BBF9-48A0BB8031E9}"/>
    <dgm:cxn modelId="{261E258D-2134-4F12-A8AD-1747FFF34201}" type="presOf" srcId="{5A71D70A-24AE-4033-8E5B-D4B11FE2558E}" destId="{2A585B0D-8ECF-4CC7-9947-F0E725AF91D4}" srcOrd="0" destOrd="0" presId="urn:microsoft.com/office/officeart/2005/8/layout/default"/>
    <dgm:cxn modelId="{800366B4-CA0D-4C51-BFE2-615D258EAD92}" srcId="{81E664FD-E41A-4ACC-86C0-D1CC0FA2F623}" destId="{80DB8696-E617-45EE-89CF-CEA50F321C11}" srcOrd="6" destOrd="0" parTransId="{33EC0549-60E2-418B-BEFE-A7D2491B3F15}" sibTransId="{4A25873C-85AC-47D8-92D4-BDA074BE7B6C}"/>
    <dgm:cxn modelId="{CEA5E5A0-B3C9-4141-9CD7-9FA860EB39F0}" srcId="{81E664FD-E41A-4ACC-86C0-D1CC0FA2F623}" destId="{5A71D70A-24AE-4033-8E5B-D4B11FE2558E}" srcOrd="4" destOrd="0" parTransId="{66547B97-4743-40C8-8D2A-6E8DC7EC2119}" sibTransId="{EB36D4C7-D5D6-4D90-A85A-C0D5B251ECAD}"/>
    <dgm:cxn modelId="{ED7397F1-F69F-4963-988D-F364274E9A9D}" type="presOf" srcId="{F7B3BD7B-2EE2-4EE5-BE3D-2A00D62D5A33}" destId="{E141DF87-02D5-4881-B9FE-09236FF85A6B}" srcOrd="0" destOrd="0" presId="urn:microsoft.com/office/officeart/2005/8/layout/default"/>
    <dgm:cxn modelId="{62A8FDF8-0810-4E2B-BBE7-F49ACF0B1D68}" type="presOf" srcId="{92298151-3578-4A3E-87BD-FF839D4EA30E}" destId="{96ECCF05-8D08-4EF1-A42C-F4304105E083}" srcOrd="0" destOrd="0" presId="urn:microsoft.com/office/officeart/2005/8/layout/default"/>
    <dgm:cxn modelId="{60C23A2C-3EA0-4EB5-AF38-1D2E89568D4A}" type="presOf" srcId="{043574D5-073F-4AFF-8B31-FF5734B60A17}" destId="{8C0BB631-11AF-4584-9A98-05F292CA83D3}" srcOrd="0" destOrd="0" presId="urn:microsoft.com/office/officeart/2005/8/layout/default"/>
    <dgm:cxn modelId="{B0B28C50-ACFF-48E3-9D2A-FB7EDDADE48A}" srcId="{81E664FD-E41A-4ACC-86C0-D1CC0FA2F623}" destId="{043574D5-073F-4AFF-8B31-FF5734B60A17}" srcOrd="0" destOrd="0" parTransId="{96964DF1-574E-42CF-A7F1-D826979432B2}" sibTransId="{5999835D-7C69-446C-8247-C6486E480662}"/>
    <dgm:cxn modelId="{67E4216A-623D-413F-8790-812A44A6553E}" type="presOf" srcId="{B8259993-5BD9-4EFE-A47E-55B5339DED59}" destId="{0FB11A41-8E55-411F-B81F-E700A9F79690}" srcOrd="0" destOrd="0" presId="urn:microsoft.com/office/officeart/2005/8/layout/default"/>
    <dgm:cxn modelId="{7AC718FD-085C-46DF-BDC5-C5E9527D1F11}" type="presParOf" srcId="{F7E7E8BA-739E-4524-8505-AC4D08587C94}" destId="{8C0BB631-11AF-4584-9A98-05F292CA83D3}" srcOrd="0" destOrd="0" presId="urn:microsoft.com/office/officeart/2005/8/layout/default"/>
    <dgm:cxn modelId="{63440F55-1AD1-4857-9B50-3D50BF7C3167}" type="presParOf" srcId="{F7E7E8BA-739E-4524-8505-AC4D08587C94}" destId="{1198E731-FF5C-45A7-8841-5B353CC7FAC7}" srcOrd="1" destOrd="0" presId="urn:microsoft.com/office/officeart/2005/8/layout/default"/>
    <dgm:cxn modelId="{307A104E-0FA4-48D9-87CA-B0B889998E98}" type="presParOf" srcId="{F7E7E8BA-739E-4524-8505-AC4D08587C94}" destId="{96ECCF05-8D08-4EF1-A42C-F4304105E083}" srcOrd="2" destOrd="0" presId="urn:microsoft.com/office/officeart/2005/8/layout/default"/>
    <dgm:cxn modelId="{A8A540DF-00C1-4307-A0B5-5610E9945BCE}" type="presParOf" srcId="{F7E7E8BA-739E-4524-8505-AC4D08587C94}" destId="{BE8304C1-D055-4410-B676-57AD82FE1DBA}" srcOrd="3" destOrd="0" presId="urn:microsoft.com/office/officeart/2005/8/layout/default"/>
    <dgm:cxn modelId="{76C072A5-C7C4-4023-B0AE-4D9A80ADC0FB}" type="presParOf" srcId="{F7E7E8BA-739E-4524-8505-AC4D08587C94}" destId="{B3D2ECD8-7B53-4FDB-B070-A375CF348567}" srcOrd="4" destOrd="0" presId="urn:microsoft.com/office/officeart/2005/8/layout/default"/>
    <dgm:cxn modelId="{B1A40913-205F-4167-B831-E3A45B3BDCB6}" type="presParOf" srcId="{F7E7E8BA-739E-4524-8505-AC4D08587C94}" destId="{2979FB8F-A173-485B-8ABB-DE61433AEF3F}" srcOrd="5" destOrd="0" presId="urn:microsoft.com/office/officeart/2005/8/layout/default"/>
    <dgm:cxn modelId="{743B93D0-7E9A-4B4E-8515-78F6108B8B4B}" type="presParOf" srcId="{F7E7E8BA-739E-4524-8505-AC4D08587C94}" destId="{E141DF87-02D5-4881-B9FE-09236FF85A6B}" srcOrd="6" destOrd="0" presId="urn:microsoft.com/office/officeart/2005/8/layout/default"/>
    <dgm:cxn modelId="{36C6A548-4044-490D-8482-4348EA7134DE}" type="presParOf" srcId="{F7E7E8BA-739E-4524-8505-AC4D08587C94}" destId="{7E4B3A39-0190-4C88-B328-0C5F8AB5A507}" srcOrd="7" destOrd="0" presId="urn:microsoft.com/office/officeart/2005/8/layout/default"/>
    <dgm:cxn modelId="{3DB14A9D-2F1A-4FCA-83FD-DD5A9DEEB16F}" type="presParOf" srcId="{F7E7E8BA-739E-4524-8505-AC4D08587C94}" destId="{2A585B0D-8ECF-4CC7-9947-F0E725AF91D4}" srcOrd="8" destOrd="0" presId="urn:microsoft.com/office/officeart/2005/8/layout/default"/>
    <dgm:cxn modelId="{9D0D0988-88DE-49AE-B6B2-D9AC8B500477}" type="presParOf" srcId="{F7E7E8BA-739E-4524-8505-AC4D08587C94}" destId="{878C1036-B883-4289-ADC4-49C13BF2212A}" srcOrd="9" destOrd="0" presId="urn:microsoft.com/office/officeart/2005/8/layout/default"/>
    <dgm:cxn modelId="{F4D63D70-E1C5-4DA1-921D-BC676B710E36}" type="presParOf" srcId="{F7E7E8BA-739E-4524-8505-AC4D08587C94}" destId="{0FB11A41-8E55-411F-B81F-E700A9F79690}" srcOrd="10" destOrd="0" presId="urn:microsoft.com/office/officeart/2005/8/layout/default"/>
    <dgm:cxn modelId="{2B8D1A57-FF12-4358-AA49-D254C49DA337}" type="presParOf" srcId="{F7E7E8BA-739E-4524-8505-AC4D08587C94}" destId="{557B45D3-7FDD-4AF1-B5C3-328955FCAD45}" srcOrd="11" destOrd="0" presId="urn:microsoft.com/office/officeart/2005/8/layout/default"/>
    <dgm:cxn modelId="{8BE02734-2B50-4B6D-A32E-090CCF9FD255}" type="presParOf" srcId="{F7E7E8BA-739E-4524-8505-AC4D08587C94}" destId="{BB93BE87-FF71-4DB1-ACB5-DE14D6E5E45E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493B065-9F65-49E3-A48B-51D788F68D7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7F7B1B-67B7-4CF1-8AB3-A4A81A3D4AFA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58,7 %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злокачественных новообразований выявлено на 1-2 стадии (план 56,4%)</a:t>
          </a:r>
          <a:endParaRPr lang="ru-RU" sz="15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ECAAD9-6493-4AF4-97EE-4EBE83B88506}" type="par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5471ED8-78AA-4129-9747-C887A5CC1766}" type="sib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81B7308-AF1B-46D4-827B-2FEE7989EEEE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71%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пациентов с </a:t>
          </a:r>
          <a:r>
            <a:rPr lang="ru-RU" sz="15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онко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заболеваниями (на диспансерном наблюдении) прошли обследование или лечение  (план 70%)</a:t>
          </a:r>
          <a:endParaRPr lang="ru-RU" sz="15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034F77-C0FD-4D1E-A333-B60275899304}" type="parTrans" cxnId="{24AF0BBD-8745-476B-BF05-CFE9A5F4132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56903F5-235B-474A-AF39-E8CB1171047B}" type="sibTrans" cxnId="{24AF0BBD-8745-476B-BF05-CFE9A5F4132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504403D-7C3E-4D2A-89C3-158D67FD7AC8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18%</a:t>
          </a:r>
          <a:r>
            <a: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одногодичная летальность </a:t>
          </a:r>
        </a:p>
        <a:p>
          <a:r>
            <a: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(план 25,8%)</a:t>
          </a:r>
          <a:endParaRPr lang="ru-RU" sz="17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B51BBF7-F6FF-45BF-B78B-8EB46D0DEB04}" type="parTrans" cxnId="{68DA28F2-F05F-4569-A27C-2A982BAB241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B0202BF-D942-4021-9E2D-A5CEE9E8472E}" type="sibTrans" cxnId="{68DA28F2-F05F-4569-A27C-2A982BAB241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5CACFA5-2413-46E5-81AB-820F956D6C20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56,3 %</a:t>
          </a:r>
          <a:r>
            <a: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удельный вес больных состоящих на учете 5 и более лет </a:t>
          </a:r>
        </a:p>
        <a:p>
          <a:r>
            <a: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(план 56,3%)</a:t>
          </a:r>
          <a:endParaRPr lang="ru-RU" sz="17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3D8CD5-65F8-4BD0-92DE-DDFD729F2935}" type="parTrans" cxnId="{3AD98803-C2FC-4DF8-9109-A9EDACD079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504071F-CED7-41FD-8D73-0ADA51477EBE}" type="sibTrans" cxnId="{3AD98803-C2FC-4DF8-9109-A9EDACD079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1BA212F-E0A6-4E4F-A642-AE8F83FDD065}">
      <dgm:prSet phldrT="[Текст]" custT="1"/>
      <dgm:spPr>
        <a:noFill/>
        <a:ln>
          <a:noFill/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12 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единиц оборудования</a:t>
          </a:r>
        </a:p>
        <a:p>
          <a:pPr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приобретено </a:t>
          </a:r>
          <a:endParaRPr lang="ru-RU" sz="15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CF5D1AD-8E31-41FB-9E53-F764D984AA83}" type="parTrans" cxnId="{3FDE634B-E9EA-4A1C-A170-DE744F9C2BA2}">
      <dgm:prSet/>
      <dgm:spPr/>
      <dgm:t>
        <a:bodyPr/>
        <a:lstStyle/>
        <a:p>
          <a:endParaRPr lang="ru-RU"/>
        </a:p>
      </dgm:t>
    </dgm:pt>
    <dgm:pt modelId="{E8965ACE-D0EE-41E2-AD3A-B3B817104F94}" type="sibTrans" cxnId="{3FDE634B-E9EA-4A1C-A170-DE744F9C2BA2}">
      <dgm:prSet/>
      <dgm:spPr/>
      <dgm:t>
        <a:bodyPr/>
        <a:lstStyle/>
        <a:p>
          <a:endParaRPr lang="ru-RU"/>
        </a:p>
      </dgm:t>
    </dgm:pt>
    <dgm:pt modelId="{135AB860-CAFD-4240-B9D8-116011EDAA26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центра онкологической помощи посетили </a:t>
          </a:r>
        </a:p>
        <a:p>
          <a:r>
            <a:rPr lang="ru-RU" sz="1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2800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пациентов </a:t>
          </a:r>
        </a:p>
        <a:p>
          <a:r>
            <a:rPr lang="ru-RU" sz="1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5365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посещений</a:t>
          </a:r>
          <a:endParaRPr lang="ru-RU" sz="1500" dirty="0">
            <a:solidFill>
              <a:schemeClr val="tx1"/>
            </a:solidFill>
          </a:endParaRPr>
        </a:p>
      </dgm:t>
    </dgm:pt>
    <dgm:pt modelId="{0BB48186-85E6-4536-9ECF-A5EB15FF3100}" type="parTrans" cxnId="{0E0C7737-574A-4BBE-9D0E-99FF8AEFA0D7}">
      <dgm:prSet/>
      <dgm:spPr/>
      <dgm:t>
        <a:bodyPr/>
        <a:lstStyle/>
        <a:p>
          <a:endParaRPr lang="ru-RU"/>
        </a:p>
      </dgm:t>
    </dgm:pt>
    <dgm:pt modelId="{00D25AB4-7D00-4369-8E07-549BA58AFE40}" type="sibTrans" cxnId="{0E0C7737-574A-4BBE-9D0E-99FF8AEFA0D7}">
      <dgm:prSet/>
      <dgm:spPr/>
      <dgm:t>
        <a:bodyPr/>
        <a:lstStyle/>
        <a:p>
          <a:endParaRPr lang="ru-RU"/>
        </a:p>
      </dgm:t>
    </dgm:pt>
    <dgm:pt modelId="{795A7DF0-053A-48C3-8597-60DBABD44E8A}" type="pres">
      <dgm:prSet presAssocID="{0493B065-9F65-49E3-A48B-51D788F68D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421CB3-B0FC-446E-9AD5-5E35EAF4B704}" type="pres">
      <dgm:prSet presAssocID="{A1BA212F-E0A6-4E4F-A642-AE8F83FDD065}" presName="node" presStyleLbl="node1" presStyleIdx="0" presStyleCnt="6" custScaleX="79345" custScaleY="44500" custLinFactNeighborX="3739" custLinFactNeighborY="-86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5AA522-64CF-40AF-BC9D-F02306A0DE33}" type="pres">
      <dgm:prSet presAssocID="{E8965ACE-D0EE-41E2-AD3A-B3B817104F94}" presName="sibTrans" presStyleCnt="0"/>
      <dgm:spPr/>
    </dgm:pt>
    <dgm:pt modelId="{1D2E19D4-1C06-4187-9B1C-64F98BC47B47}" type="pres">
      <dgm:prSet presAssocID="{135AB860-CAFD-4240-B9D8-116011EDAA26}" presName="node" presStyleLbl="node1" presStyleIdx="1" presStyleCnt="6" custScaleX="115391" custScaleY="84411" custLinFactNeighborX="-1719" custLinFactNeighborY="1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C4DD6F-5A5E-4670-919C-C98763B6FE4D}" type="pres">
      <dgm:prSet presAssocID="{00D25AB4-7D00-4369-8E07-549BA58AFE40}" presName="sibTrans" presStyleCnt="0"/>
      <dgm:spPr/>
    </dgm:pt>
    <dgm:pt modelId="{11D776B8-352C-4813-8CCA-76D704D473F2}" type="pres">
      <dgm:prSet presAssocID="{387F7B1B-67B7-4CF1-8AB3-A4A81A3D4AFA}" presName="node" presStyleLbl="node1" presStyleIdx="2" presStyleCnt="6" custScaleX="102618" custScaleY="68838" custLinFactNeighborX="-7014" custLinFactNeighborY="-3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615D7-38D6-4126-8ECB-6C5CBFEB82B0}" type="pres">
      <dgm:prSet presAssocID="{65471ED8-78AA-4129-9747-C887A5CC1766}" presName="sibTrans" presStyleCnt="0"/>
      <dgm:spPr/>
    </dgm:pt>
    <dgm:pt modelId="{D891FC42-F889-409F-ADE0-8A26B1679CCB}" type="pres">
      <dgm:prSet presAssocID="{D81B7308-AF1B-46D4-827B-2FEE7989EEEE}" presName="node" presStyleLbl="node1" presStyleIdx="3" presStyleCnt="6" custLinFactNeighborX="8136" custLinFactNeighborY="-73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3D8FF8-7E30-4029-89BD-FD05E8358144}" type="pres">
      <dgm:prSet presAssocID="{556903F5-235B-474A-AF39-E8CB1171047B}" presName="sibTrans" presStyleCnt="0"/>
      <dgm:spPr/>
    </dgm:pt>
    <dgm:pt modelId="{7A892439-BE90-4AEB-A98B-2AA6FDF56060}" type="pres">
      <dgm:prSet presAssocID="{4504403D-7C3E-4D2A-89C3-158D67FD7AC8}" presName="node" presStyleLbl="node1" presStyleIdx="4" presStyleCnt="6" custLinFactNeighborX="-4237" custLinFactNeighborY="-118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0D6EA7-C1FF-48A9-A839-A27EEC259242}" type="pres">
      <dgm:prSet presAssocID="{CB0202BF-D942-4021-9E2D-A5CEE9E8472E}" presName="sibTrans" presStyleCnt="0"/>
      <dgm:spPr/>
    </dgm:pt>
    <dgm:pt modelId="{9EA0A5DF-40E9-49A2-9FE7-1AF86EEC141C}" type="pres">
      <dgm:prSet presAssocID="{B5CACFA5-2413-46E5-81AB-820F956D6C20}" presName="node" presStyleLbl="node1" presStyleIdx="5" presStyleCnt="6" custLinFactNeighborX="-8475" custLinFactNeighborY="-73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DE634B-E9EA-4A1C-A170-DE744F9C2BA2}" srcId="{0493B065-9F65-49E3-A48B-51D788F68D73}" destId="{A1BA212F-E0A6-4E4F-A642-AE8F83FDD065}" srcOrd="0" destOrd="0" parTransId="{3CF5D1AD-8E31-41FB-9E53-F764D984AA83}" sibTransId="{E8965ACE-D0EE-41E2-AD3A-B3B817104F94}"/>
    <dgm:cxn modelId="{0E0C7737-574A-4BBE-9D0E-99FF8AEFA0D7}" srcId="{0493B065-9F65-49E3-A48B-51D788F68D73}" destId="{135AB860-CAFD-4240-B9D8-116011EDAA26}" srcOrd="1" destOrd="0" parTransId="{0BB48186-85E6-4536-9ECF-A5EB15FF3100}" sibTransId="{00D25AB4-7D00-4369-8E07-549BA58AFE40}"/>
    <dgm:cxn modelId="{8E6ACDAC-C469-4E8E-A5A3-D2CDE1203D3D}" srcId="{0493B065-9F65-49E3-A48B-51D788F68D73}" destId="{387F7B1B-67B7-4CF1-8AB3-A4A81A3D4AFA}" srcOrd="2" destOrd="0" parTransId="{45ECAAD9-6493-4AF4-97EE-4EBE83B88506}" sibTransId="{65471ED8-78AA-4129-9747-C887A5CC1766}"/>
    <dgm:cxn modelId="{3AD98803-C2FC-4DF8-9109-A9EDACD079D6}" srcId="{0493B065-9F65-49E3-A48B-51D788F68D73}" destId="{B5CACFA5-2413-46E5-81AB-820F956D6C20}" srcOrd="5" destOrd="0" parTransId="{173D8CD5-65F8-4BD0-92DE-DDFD729F2935}" sibTransId="{2504071F-CED7-41FD-8D73-0ADA51477EBE}"/>
    <dgm:cxn modelId="{24AF0BBD-8745-476B-BF05-CFE9A5F41327}" srcId="{0493B065-9F65-49E3-A48B-51D788F68D73}" destId="{D81B7308-AF1B-46D4-827B-2FEE7989EEEE}" srcOrd="3" destOrd="0" parTransId="{77034F77-C0FD-4D1E-A333-B60275899304}" sibTransId="{556903F5-235B-474A-AF39-E8CB1171047B}"/>
    <dgm:cxn modelId="{0595A9BF-4952-4E6B-847A-6097BFBB8213}" type="presOf" srcId="{0493B065-9F65-49E3-A48B-51D788F68D73}" destId="{795A7DF0-053A-48C3-8597-60DBABD44E8A}" srcOrd="0" destOrd="0" presId="urn:microsoft.com/office/officeart/2005/8/layout/default"/>
    <dgm:cxn modelId="{8720CCF3-444A-4977-88A9-A384DB8CC623}" type="presOf" srcId="{A1BA212F-E0A6-4E4F-A642-AE8F83FDD065}" destId="{16421CB3-B0FC-446E-9AD5-5E35EAF4B704}" srcOrd="0" destOrd="0" presId="urn:microsoft.com/office/officeart/2005/8/layout/default"/>
    <dgm:cxn modelId="{6F731284-D4E8-4A8D-9472-A0D3E6D681EC}" type="presOf" srcId="{D81B7308-AF1B-46D4-827B-2FEE7989EEEE}" destId="{D891FC42-F889-409F-ADE0-8A26B1679CCB}" srcOrd="0" destOrd="0" presId="urn:microsoft.com/office/officeart/2005/8/layout/default"/>
    <dgm:cxn modelId="{7D5F35FB-6DC8-4D33-BDFA-10D9BDAEBB5C}" type="presOf" srcId="{B5CACFA5-2413-46E5-81AB-820F956D6C20}" destId="{9EA0A5DF-40E9-49A2-9FE7-1AF86EEC141C}" srcOrd="0" destOrd="0" presId="urn:microsoft.com/office/officeart/2005/8/layout/default"/>
    <dgm:cxn modelId="{23490267-3AE2-4954-B52F-CBCDD0847223}" type="presOf" srcId="{4504403D-7C3E-4D2A-89C3-158D67FD7AC8}" destId="{7A892439-BE90-4AEB-A98B-2AA6FDF56060}" srcOrd="0" destOrd="0" presId="urn:microsoft.com/office/officeart/2005/8/layout/default"/>
    <dgm:cxn modelId="{4A17A5BA-0005-44D4-895B-599BDA2DA7A8}" type="presOf" srcId="{135AB860-CAFD-4240-B9D8-116011EDAA26}" destId="{1D2E19D4-1C06-4187-9B1C-64F98BC47B47}" srcOrd="0" destOrd="0" presId="urn:microsoft.com/office/officeart/2005/8/layout/default"/>
    <dgm:cxn modelId="{2DBC62A0-55F1-4DA5-B424-4BC26C330800}" type="presOf" srcId="{387F7B1B-67B7-4CF1-8AB3-A4A81A3D4AFA}" destId="{11D776B8-352C-4813-8CCA-76D704D473F2}" srcOrd="0" destOrd="0" presId="urn:microsoft.com/office/officeart/2005/8/layout/default"/>
    <dgm:cxn modelId="{68DA28F2-F05F-4569-A27C-2A982BAB2419}" srcId="{0493B065-9F65-49E3-A48B-51D788F68D73}" destId="{4504403D-7C3E-4D2A-89C3-158D67FD7AC8}" srcOrd="4" destOrd="0" parTransId="{FB51BBF7-F6FF-45BF-B78B-8EB46D0DEB04}" sibTransId="{CB0202BF-D942-4021-9E2D-A5CEE9E8472E}"/>
    <dgm:cxn modelId="{7BB0B8F8-14A3-4376-BE3B-8C585679E96B}" type="presParOf" srcId="{795A7DF0-053A-48C3-8597-60DBABD44E8A}" destId="{16421CB3-B0FC-446E-9AD5-5E35EAF4B704}" srcOrd="0" destOrd="0" presId="urn:microsoft.com/office/officeart/2005/8/layout/default"/>
    <dgm:cxn modelId="{B518B1BB-111A-4BBA-87CA-6FF10E4AE0B2}" type="presParOf" srcId="{795A7DF0-053A-48C3-8597-60DBABD44E8A}" destId="{AC5AA522-64CF-40AF-BC9D-F02306A0DE33}" srcOrd="1" destOrd="0" presId="urn:microsoft.com/office/officeart/2005/8/layout/default"/>
    <dgm:cxn modelId="{FCD6388A-668B-4A3F-9455-1C67FA65FB20}" type="presParOf" srcId="{795A7DF0-053A-48C3-8597-60DBABD44E8A}" destId="{1D2E19D4-1C06-4187-9B1C-64F98BC47B47}" srcOrd="2" destOrd="0" presId="urn:microsoft.com/office/officeart/2005/8/layout/default"/>
    <dgm:cxn modelId="{2741E066-6181-4C22-BD9E-8C86C1694E64}" type="presParOf" srcId="{795A7DF0-053A-48C3-8597-60DBABD44E8A}" destId="{81C4DD6F-5A5E-4670-919C-C98763B6FE4D}" srcOrd="3" destOrd="0" presId="urn:microsoft.com/office/officeart/2005/8/layout/default"/>
    <dgm:cxn modelId="{CE4E0120-395B-411A-8A99-68FB4D46A765}" type="presParOf" srcId="{795A7DF0-053A-48C3-8597-60DBABD44E8A}" destId="{11D776B8-352C-4813-8CCA-76D704D473F2}" srcOrd="4" destOrd="0" presId="urn:microsoft.com/office/officeart/2005/8/layout/default"/>
    <dgm:cxn modelId="{951C7D4E-89E6-4730-84CE-6BC7874B4A02}" type="presParOf" srcId="{795A7DF0-053A-48C3-8597-60DBABD44E8A}" destId="{813615D7-38D6-4126-8ECB-6C5CBFEB82B0}" srcOrd="5" destOrd="0" presId="urn:microsoft.com/office/officeart/2005/8/layout/default"/>
    <dgm:cxn modelId="{C7901F76-900E-4C4E-812F-61A6F4D71FC2}" type="presParOf" srcId="{795A7DF0-053A-48C3-8597-60DBABD44E8A}" destId="{D891FC42-F889-409F-ADE0-8A26B1679CCB}" srcOrd="6" destOrd="0" presId="urn:microsoft.com/office/officeart/2005/8/layout/default"/>
    <dgm:cxn modelId="{F9971A59-00E5-4A1A-BD8E-F2FAEA07726F}" type="presParOf" srcId="{795A7DF0-053A-48C3-8597-60DBABD44E8A}" destId="{3D3D8FF8-7E30-4029-89BD-FD05E8358144}" srcOrd="7" destOrd="0" presId="urn:microsoft.com/office/officeart/2005/8/layout/default"/>
    <dgm:cxn modelId="{67632618-3EFE-4807-B99B-EFBBB956EF41}" type="presParOf" srcId="{795A7DF0-053A-48C3-8597-60DBABD44E8A}" destId="{7A892439-BE90-4AEB-A98B-2AA6FDF56060}" srcOrd="8" destOrd="0" presId="urn:microsoft.com/office/officeart/2005/8/layout/default"/>
    <dgm:cxn modelId="{DECD284A-1782-46D2-9EFD-5C78389493BB}" type="presParOf" srcId="{795A7DF0-053A-48C3-8597-60DBABD44E8A}" destId="{A00D6EA7-C1FF-48A9-A839-A27EEC259242}" srcOrd="9" destOrd="0" presId="urn:microsoft.com/office/officeart/2005/8/layout/default"/>
    <dgm:cxn modelId="{E0273308-9618-435A-BE33-DCDE98EEFC7D}" type="presParOf" srcId="{795A7DF0-053A-48C3-8597-60DBABD44E8A}" destId="{9EA0A5DF-40E9-49A2-9FE7-1AF86EEC141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493B065-9F65-49E3-A48B-51D788F68D7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7F7B1B-67B7-4CF1-8AB3-A4A81A3D4AFA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Ведется реконструкция лечебного корпуса детской больницы (</a:t>
          </a:r>
          <a:r>
            <a:rPr lang="ru-RU" sz="16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ввод в 2024 году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ECAAD9-6493-4AF4-97EE-4EBE83B88506}" type="par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5471ED8-78AA-4129-9747-C887A5CC1766}" type="sib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B5CACFA5-2413-46E5-81AB-820F956D6C20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37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случаев на 100 тыс.детей (план 53) -смертность детей в возрасте 0-17 лет</a:t>
          </a:r>
          <a:endParaRPr lang="ru-RU" sz="15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73D8CD5-65F8-4BD0-92DE-DDFD729F2935}" type="parTrans" cxnId="{3AD98803-C2FC-4DF8-9109-A9EDACD079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504071F-CED7-41FD-8D73-0ADA51477EBE}" type="sibTrans" cxnId="{3AD98803-C2FC-4DF8-9109-A9EDACD079D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455A6FAA-CF7D-4C06-81B6-01EC0661F75B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54,5 %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доля посещений детьми поликлиник с профилактическими целями, </a:t>
          </a:r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91,98 %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детей прошли профилактический  осмотр (план 76,7%)</a:t>
          </a:r>
          <a:endParaRPr lang="ru-RU" sz="15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582223-FBB2-4408-8C57-8531588C1B72}" type="parTrans" cxnId="{4811AA65-0E06-4E40-A35D-C9F2EF2F624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4CA78CD-C5BE-4E4D-995F-ECA187B579DA}" type="sibTrans" cxnId="{4811AA65-0E06-4E40-A35D-C9F2EF2F6245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304116C8-F7EB-49AF-B870-624D9EC417A2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100%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детских поликлиник и детских поликлинических отделений создана современная инфраструктура оказания медицинской помощи детям</a:t>
          </a:r>
          <a:endParaRPr lang="ru-RU" sz="15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6231AEA-A8A2-49BB-95DB-EE30F609740E}" type="parTrans" cxnId="{44036697-B1D5-439C-9B71-4A65830D278B}">
      <dgm:prSet/>
      <dgm:spPr/>
      <dgm:t>
        <a:bodyPr/>
        <a:lstStyle/>
        <a:p>
          <a:endParaRPr lang="ru-RU"/>
        </a:p>
      </dgm:t>
    </dgm:pt>
    <dgm:pt modelId="{ED1439C3-8953-439E-94C2-2CD339167D71}" type="sibTrans" cxnId="{44036697-B1D5-439C-9B71-4A65830D278B}">
      <dgm:prSet/>
      <dgm:spPr/>
      <dgm:t>
        <a:bodyPr/>
        <a:lstStyle/>
        <a:p>
          <a:endParaRPr lang="ru-RU"/>
        </a:p>
      </dgm:t>
    </dgm:pt>
    <dgm:pt modelId="{6CF0AB41-26AA-4379-B4C8-0BBFEC8A0767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82,3%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5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укомлектованность</a:t>
          </a:r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5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врачами-педиаторами</a:t>
          </a:r>
          <a:endParaRPr lang="ru-RU" sz="15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r>
            <a:rPr lang="ru-RU" sz="15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(план 82,2%)</a:t>
          </a:r>
          <a:endParaRPr lang="ru-RU" sz="15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151AFF5-2253-449F-AFDD-0D089F10CE5D}" type="parTrans" cxnId="{8B8EF296-8935-4D66-B757-62F089CE33D6}">
      <dgm:prSet/>
      <dgm:spPr/>
      <dgm:t>
        <a:bodyPr/>
        <a:lstStyle/>
        <a:p>
          <a:endParaRPr lang="ru-RU"/>
        </a:p>
      </dgm:t>
    </dgm:pt>
    <dgm:pt modelId="{24499C60-30F8-428B-9DAA-F550874C27DB}" type="sibTrans" cxnId="{8B8EF296-8935-4D66-B757-62F089CE33D6}">
      <dgm:prSet/>
      <dgm:spPr/>
      <dgm:t>
        <a:bodyPr/>
        <a:lstStyle/>
        <a:p>
          <a:endParaRPr lang="ru-RU"/>
        </a:p>
      </dgm:t>
    </dgm:pt>
    <dgm:pt modelId="{C92794E2-CB82-42CB-827C-E4F634E4E728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5289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беременных женщин получили помощь за счет средств родовых сертификатов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5F3431-8B3B-4F30-B3E3-88CC6A4B9634}" type="parTrans" cxnId="{E811285A-E8B3-45C3-A01C-12BA32D00EB1}">
      <dgm:prSet/>
      <dgm:spPr/>
      <dgm:t>
        <a:bodyPr/>
        <a:lstStyle/>
        <a:p>
          <a:endParaRPr lang="ru-RU"/>
        </a:p>
      </dgm:t>
    </dgm:pt>
    <dgm:pt modelId="{1D91D55D-C474-43DE-9FD0-DB822D8E63B6}" type="sibTrans" cxnId="{E811285A-E8B3-45C3-A01C-12BA32D00EB1}">
      <dgm:prSet/>
      <dgm:spPr/>
      <dgm:t>
        <a:bodyPr/>
        <a:lstStyle/>
        <a:p>
          <a:endParaRPr lang="ru-RU"/>
        </a:p>
      </dgm:t>
    </dgm:pt>
    <dgm:pt modelId="{795A7DF0-053A-48C3-8597-60DBABD44E8A}" type="pres">
      <dgm:prSet presAssocID="{0493B065-9F65-49E3-A48B-51D788F68D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D776B8-352C-4813-8CCA-76D704D473F2}" type="pres">
      <dgm:prSet presAssocID="{387F7B1B-67B7-4CF1-8AB3-A4A81A3D4AFA}" presName="node" presStyleLbl="node1" presStyleIdx="0" presStyleCnt="6" custScaleX="77290" custScaleY="72299" custLinFactNeighborX="3941" custLinFactNeighborY="35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615D7-38D6-4126-8ECB-6C5CBFEB82B0}" type="pres">
      <dgm:prSet presAssocID="{65471ED8-78AA-4129-9747-C887A5CC1766}" presName="sibTrans" presStyleCnt="0"/>
      <dgm:spPr/>
    </dgm:pt>
    <dgm:pt modelId="{D944B627-21B1-419E-9179-790B0CAF3A13}" type="pres">
      <dgm:prSet presAssocID="{304116C8-F7EB-49AF-B870-624D9EC417A2}" presName="node" presStyleLbl="node1" presStyleIdx="1" presStyleCnt="6" custScaleX="107488" custScaleY="81861" custLinFactNeighborX="-277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C2FA0B-931B-4FE1-93F8-FB78AF703EC0}" type="pres">
      <dgm:prSet presAssocID="{ED1439C3-8953-439E-94C2-2CD339167D71}" presName="sibTrans" presStyleCnt="0"/>
      <dgm:spPr/>
    </dgm:pt>
    <dgm:pt modelId="{91B19BDA-5021-4973-97EE-37F49698837A}" type="pres">
      <dgm:prSet presAssocID="{6CF0AB41-26AA-4379-B4C8-0BBFEC8A0767}" presName="node" presStyleLbl="node1" presStyleIdx="2" presStyleCnt="6" custScaleY="69023" custLinFactNeighborX="-6108" custLinFactNeighborY="-6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32B03-3131-48C9-A7A7-BF7FDDCA56C1}" type="pres">
      <dgm:prSet presAssocID="{24499C60-30F8-428B-9DAA-F550874C27DB}" presName="sibTrans" presStyleCnt="0"/>
      <dgm:spPr/>
    </dgm:pt>
    <dgm:pt modelId="{9EA0A5DF-40E9-49A2-9FE7-1AF86EEC141C}" type="pres">
      <dgm:prSet presAssocID="{B5CACFA5-2413-46E5-81AB-820F956D6C20}" presName="node" presStyleLbl="node1" presStyleIdx="3" presStyleCnt="6" custScaleX="79714" custLinFactNeighborX="-1621" custLinFactNeighborY="-140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C48FF2-E87C-4F46-950E-C12C7A58F0D4}" type="pres">
      <dgm:prSet presAssocID="{2504071F-CED7-41FD-8D73-0ADA51477EBE}" presName="sibTrans" presStyleCnt="0"/>
      <dgm:spPr/>
    </dgm:pt>
    <dgm:pt modelId="{822CC3A2-96C5-40D4-AAF0-5B2494A0FA47}" type="pres">
      <dgm:prSet presAssocID="{455A6FAA-CF7D-4C06-81B6-01EC0661F75B}" presName="node" presStyleLbl="node1" presStyleIdx="4" presStyleCnt="6" custScaleX="111764" custLinFactNeighborX="825" custLinFactNeighborY="-1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489898-4EF2-425C-9C5B-9DC7608E2074}" type="pres">
      <dgm:prSet presAssocID="{64CA78CD-C5BE-4E4D-995F-ECA187B579DA}" presName="sibTrans" presStyleCnt="0"/>
      <dgm:spPr/>
    </dgm:pt>
    <dgm:pt modelId="{657D54BB-3D25-4655-8975-75A79153C75D}" type="pres">
      <dgm:prSet presAssocID="{C92794E2-CB82-42CB-827C-E4F634E4E728}" presName="node" presStyleLbl="node1" presStyleIdx="5" presStyleCnt="6" custScaleX="93941" custScaleY="72199" custLinFactNeighborX="3167" custLinFactNeighborY="-11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F58D76-E93E-4377-AE22-D111B45519BB}" type="presOf" srcId="{0493B065-9F65-49E3-A48B-51D788F68D73}" destId="{795A7DF0-053A-48C3-8597-60DBABD44E8A}" srcOrd="0" destOrd="0" presId="urn:microsoft.com/office/officeart/2005/8/layout/default"/>
    <dgm:cxn modelId="{8E6ACDAC-C469-4E8E-A5A3-D2CDE1203D3D}" srcId="{0493B065-9F65-49E3-A48B-51D788F68D73}" destId="{387F7B1B-67B7-4CF1-8AB3-A4A81A3D4AFA}" srcOrd="0" destOrd="0" parTransId="{45ECAAD9-6493-4AF4-97EE-4EBE83B88506}" sibTransId="{65471ED8-78AA-4129-9747-C887A5CC1766}"/>
    <dgm:cxn modelId="{3AD98803-C2FC-4DF8-9109-A9EDACD079D6}" srcId="{0493B065-9F65-49E3-A48B-51D788F68D73}" destId="{B5CACFA5-2413-46E5-81AB-820F956D6C20}" srcOrd="3" destOrd="0" parTransId="{173D8CD5-65F8-4BD0-92DE-DDFD729F2935}" sibTransId="{2504071F-CED7-41FD-8D73-0ADA51477EBE}"/>
    <dgm:cxn modelId="{8B8EF296-8935-4D66-B757-62F089CE33D6}" srcId="{0493B065-9F65-49E3-A48B-51D788F68D73}" destId="{6CF0AB41-26AA-4379-B4C8-0BBFEC8A0767}" srcOrd="2" destOrd="0" parTransId="{E151AFF5-2253-449F-AFDD-0D089F10CE5D}" sibTransId="{24499C60-30F8-428B-9DAA-F550874C27DB}"/>
    <dgm:cxn modelId="{81D2BEE0-24C9-4F39-9386-C9F1D6BFB6F5}" type="presOf" srcId="{387F7B1B-67B7-4CF1-8AB3-A4A81A3D4AFA}" destId="{11D776B8-352C-4813-8CCA-76D704D473F2}" srcOrd="0" destOrd="0" presId="urn:microsoft.com/office/officeart/2005/8/layout/default"/>
    <dgm:cxn modelId="{44036697-B1D5-439C-9B71-4A65830D278B}" srcId="{0493B065-9F65-49E3-A48B-51D788F68D73}" destId="{304116C8-F7EB-49AF-B870-624D9EC417A2}" srcOrd="1" destOrd="0" parTransId="{F6231AEA-A8A2-49BB-95DB-EE30F609740E}" sibTransId="{ED1439C3-8953-439E-94C2-2CD339167D71}"/>
    <dgm:cxn modelId="{B30CD443-E388-4710-9EAC-ADD7332996C1}" type="presOf" srcId="{304116C8-F7EB-49AF-B870-624D9EC417A2}" destId="{D944B627-21B1-419E-9179-790B0CAF3A13}" srcOrd="0" destOrd="0" presId="urn:microsoft.com/office/officeart/2005/8/layout/default"/>
    <dgm:cxn modelId="{4811AA65-0E06-4E40-A35D-C9F2EF2F6245}" srcId="{0493B065-9F65-49E3-A48B-51D788F68D73}" destId="{455A6FAA-CF7D-4C06-81B6-01EC0661F75B}" srcOrd="4" destOrd="0" parTransId="{F7582223-FBB2-4408-8C57-8531588C1B72}" sibTransId="{64CA78CD-C5BE-4E4D-995F-ECA187B579DA}"/>
    <dgm:cxn modelId="{7A03D401-9A14-4A87-A495-79DAFFDCD36B}" type="presOf" srcId="{455A6FAA-CF7D-4C06-81B6-01EC0661F75B}" destId="{822CC3A2-96C5-40D4-AAF0-5B2494A0FA47}" srcOrd="0" destOrd="0" presId="urn:microsoft.com/office/officeart/2005/8/layout/default"/>
    <dgm:cxn modelId="{7DC6B33C-E492-41C5-8727-E604FD6424F0}" type="presOf" srcId="{C92794E2-CB82-42CB-827C-E4F634E4E728}" destId="{657D54BB-3D25-4655-8975-75A79153C75D}" srcOrd="0" destOrd="0" presId="urn:microsoft.com/office/officeart/2005/8/layout/default"/>
    <dgm:cxn modelId="{6452DB62-EEBD-482E-ADF0-D090733FD4C6}" type="presOf" srcId="{B5CACFA5-2413-46E5-81AB-820F956D6C20}" destId="{9EA0A5DF-40E9-49A2-9FE7-1AF86EEC141C}" srcOrd="0" destOrd="0" presId="urn:microsoft.com/office/officeart/2005/8/layout/default"/>
    <dgm:cxn modelId="{1C86FCBE-F49F-4E9F-B1C8-F89FEAA22517}" type="presOf" srcId="{6CF0AB41-26AA-4379-B4C8-0BBFEC8A0767}" destId="{91B19BDA-5021-4973-97EE-37F49698837A}" srcOrd="0" destOrd="0" presId="urn:microsoft.com/office/officeart/2005/8/layout/default"/>
    <dgm:cxn modelId="{E811285A-E8B3-45C3-A01C-12BA32D00EB1}" srcId="{0493B065-9F65-49E3-A48B-51D788F68D73}" destId="{C92794E2-CB82-42CB-827C-E4F634E4E728}" srcOrd="5" destOrd="0" parTransId="{A95F3431-8B3B-4F30-B3E3-88CC6A4B9634}" sibTransId="{1D91D55D-C474-43DE-9FD0-DB822D8E63B6}"/>
    <dgm:cxn modelId="{4E001E4D-114F-4D2E-9EC0-DAA0CAB8A8CE}" type="presParOf" srcId="{795A7DF0-053A-48C3-8597-60DBABD44E8A}" destId="{11D776B8-352C-4813-8CCA-76D704D473F2}" srcOrd="0" destOrd="0" presId="urn:microsoft.com/office/officeart/2005/8/layout/default"/>
    <dgm:cxn modelId="{1102724D-106A-4AD4-BAAE-19FB68C6D4D8}" type="presParOf" srcId="{795A7DF0-053A-48C3-8597-60DBABD44E8A}" destId="{813615D7-38D6-4126-8ECB-6C5CBFEB82B0}" srcOrd="1" destOrd="0" presId="urn:microsoft.com/office/officeart/2005/8/layout/default"/>
    <dgm:cxn modelId="{B770FC2E-5AD8-4DA9-BAA5-80D34F493F6C}" type="presParOf" srcId="{795A7DF0-053A-48C3-8597-60DBABD44E8A}" destId="{D944B627-21B1-419E-9179-790B0CAF3A13}" srcOrd="2" destOrd="0" presId="urn:microsoft.com/office/officeart/2005/8/layout/default"/>
    <dgm:cxn modelId="{6EA593BA-F1AA-4CF5-B585-7472D0011AA0}" type="presParOf" srcId="{795A7DF0-053A-48C3-8597-60DBABD44E8A}" destId="{67C2FA0B-931B-4FE1-93F8-FB78AF703EC0}" srcOrd="3" destOrd="0" presId="urn:microsoft.com/office/officeart/2005/8/layout/default"/>
    <dgm:cxn modelId="{FB27E0B8-B4AE-4B32-B2F2-DE12E29C1653}" type="presParOf" srcId="{795A7DF0-053A-48C3-8597-60DBABD44E8A}" destId="{91B19BDA-5021-4973-97EE-37F49698837A}" srcOrd="4" destOrd="0" presId="urn:microsoft.com/office/officeart/2005/8/layout/default"/>
    <dgm:cxn modelId="{7EE9D132-84C6-4298-9707-3BB7CAF42A4E}" type="presParOf" srcId="{795A7DF0-053A-48C3-8597-60DBABD44E8A}" destId="{03332B03-3131-48C9-A7A7-BF7FDDCA56C1}" srcOrd="5" destOrd="0" presId="urn:microsoft.com/office/officeart/2005/8/layout/default"/>
    <dgm:cxn modelId="{E9B3C054-224C-46DF-B179-4E286B32C26E}" type="presParOf" srcId="{795A7DF0-053A-48C3-8597-60DBABD44E8A}" destId="{9EA0A5DF-40E9-49A2-9FE7-1AF86EEC141C}" srcOrd="6" destOrd="0" presId="urn:microsoft.com/office/officeart/2005/8/layout/default"/>
    <dgm:cxn modelId="{1A0D256C-766D-4F36-A75C-DB2F1FCFB562}" type="presParOf" srcId="{795A7DF0-053A-48C3-8597-60DBABD44E8A}" destId="{3DC48FF2-E87C-4F46-950E-C12C7A58F0D4}" srcOrd="7" destOrd="0" presId="urn:microsoft.com/office/officeart/2005/8/layout/default"/>
    <dgm:cxn modelId="{0B9AD289-12B2-48D4-AC1A-883CCDFCA8BA}" type="presParOf" srcId="{795A7DF0-053A-48C3-8597-60DBABD44E8A}" destId="{822CC3A2-96C5-40D4-AAF0-5B2494A0FA47}" srcOrd="8" destOrd="0" presId="urn:microsoft.com/office/officeart/2005/8/layout/default"/>
    <dgm:cxn modelId="{ACA69D92-CE31-419A-91F2-C5DF3C3DD94F}" type="presParOf" srcId="{795A7DF0-053A-48C3-8597-60DBABD44E8A}" destId="{38489898-4EF2-425C-9C5B-9DC7608E2074}" srcOrd="9" destOrd="0" presId="urn:microsoft.com/office/officeart/2005/8/layout/default"/>
    <dgm:cxn modelId="{B0579801-A605-4DCE-846F-92B6D9212A8D}" type="presParOf" srcId="{795A7DF0-053A-48C3-8597-60DBABD44E8A}" destId="{657D54BB-3D25-4655-8975-75A79153C75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493B065-9F65-49E3-A48B-51D788F68D7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1B7308-AF1B-46D4-827B-2FEE7989EEEE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2800" b="0" i="0" u="none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72,4%</a:t>
          </a:r>
          <a:r>
            <a:rPr lang="ru-RU" sz="3200" b="0" i="0" u="none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Укомплектованность фельдшерских пунктов, фельдшерско-акушерских пунктов, врачебных амбулаторий медицинскими работниками</a:t>
          </a:r>
          <a:endParaRPr lang="ru-RU" sz="16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7034F77-C0FD-4D1E-A333-B60275899304}" type="parTrans" cxnId="{24AF0BBD-8745-476B-BF05-CFE9A5F4132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56903F5-235B-474A-AF39-E8CB1171047B}" type="sibTrans" cxnId="{24AF0BBD-8745-476B-BF05-CFE9A5F41327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3FE3A04-07B5-4A79-BA7C-AB67B9D3DA8D}">
      <dgm:prSet custT="1"/>
      <dgm:spPr>
        <a:noFill/>
        <a:ln>
          <a:noFill/>
        </a:ln>
      </dgm:spPr>
      <dgm:t>
        <a:bodyPr/>
        <a:lstStyle/>
        <a:p>
          <a:r>
            <a:rPr lang="ru-RU" sz="2800" b="0" i="0" u="none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68,11%</a:t>
          </a:r>
          <a:r>
            <a:rPr lang="ru-RU" sz="16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Укомплектованность медицинских организаций, оказывающих медицинскую помощь в амбулаторных условиях врачами</a:t>
          </a:r>
          <a:endParaRPr lang="ru-RU" sz="16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79628B-CED5-4D9D-BDF3-F3F5B4916447}" type="parTrans" cxnId="{362C7754-68CD-4EC5-A997-930B90CE6BE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EB8C2AB-4A37-4A32-A2C0-2E3F7B5B3176}" type="sibTrans" cxnId="{362C7754-68CD-4EC5-A997-930B90CE6BE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9411EE7-1050-4B4B-8303-B17E361A9BFD}">
      <dgm:prSet custT="1"/>
      <dgm:spPr>
        <a:noFill/>
        <a:ln>
          <a:noFill/>
        </a:ln>
      </dgm:spPr>
      <dgm:t>
        <a:bodyPr/>
        <a:lstStyle/>
        <a:p>
          <a:r>
            <a:rPr lang="ru-RU" sz="2800" b="0" i="0" u="none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77,14%</a:t>
          </a:r>
          <a:r>
            <a:rPr lang="ru-RU" sz="16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Укомплектованность медицинских организаций, оказывающих медицинскую помощь в амбулаторных условиях средними медицинскими работниками</a:t>
          </a:r>
          <a:endParaRPr lang="ru-RU" sz="16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1EE478B-7D17-448E-9B7C-CEACD948DD78}" type="parTrans" cxnId="{FB0BC887-ABD7-4057-8714-0ACCD69A372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95A3D50-3BA6-4211-AD78-2D36E28001A6}" type="sibTrans" cxnId="{FB0BC887-ABD7-4057-8714-0ACCD69A3724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95A7DF0-053A-48C3-8597-60DBABD44E8A}" type="pres">
      <dgm:prSet presAssocID="{0493B065-9F65-49E3-A48B-51D788F68D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891FC42-F889-409F-ADE0-8A26B1679CCB}" type="pres">
      <dgm:prSet presAssocID="{D81B7308-AF1B-46D4-827B-2FEE7989EEEE}" presName="node" presStyleLbl="node1" presStyleIdx="0" presStyleCnt="3" custLinFactNeighborX="5424" custLinFactNeighborY="309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3D8FF8-7E30-4029-89BD-FD05E8358144}" type="pres">
      <dgm:prSet presAssocID="{556903F5-235B-474A-AF39-E8CB1171047B}" presName="sibTrans" presStyleCnt="0"/>
      <dgm:spPr/>
    </dgm:pt>
    <dgm:pt modelId="{FA0BA08C-D950-472E-8115-71ED39ECB54A}" type="pres">
      <dgm:prSet presAssocID="{63FE3A04-07B5-4A79-BA7C-AB67B9D3DA8D}" presName="node" presStyleLbl="node1" presStyleIdx="1" presStyleCnt="3" custLinFactNeighborX="-4237" custLinFactNeighborY="-368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D4C474-CFAC-4EA4-8B7E-43B97919E93A}" type="pres">
      <dgm:prSet presAssocID="{9EB8C2AB-4A37-4A32-A2C0-2E3F7B5B3176}" presName="sibTrans" presStyleCnt="0"/>
      <dgm:spPr/>
    </dgm:pt>
    <dgm:pt modelId="{8284F324-04C6-4841-B02B-48CEFC8E8465}" type="pres">
      <dgm:prSet presAssocID="{E9411EE7-1050-4B4B-8303-B17E361A9BFD}" presName="node" presStyleLbl="node1" presStyleIdx="2" presStyleCnt="3" custLinFactNeighborX="-5785" custLinFactNeighborY="31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65D689-62FE-4F70-B8F1-E5673F9B3D48}" type="presOf" srcId="{D81B7308-AF1B-46D4-827B-2FEE7989EEEE}" destId="{D891FC42-F889-409F-ADE0-8A26B1679CCB}" srcOrd="0" destOrd="0" presId="urn:microsoft.com/office/officeart/2005/8/layout/default"/>
    <dgm:cxn modelId="{24AF0BBD-8745-476B-BF05-CFE9A5F41327}" srcId="{0493B065-9F65-49E3-A48B-51D788F68D73}" destId="{D81B7308-AF1B-46D4-827B-2FEE7989EEEE}" srcOrd="0" destOrd="0" parTransId="{77034F77-C0FD-4D1E-A333-B60275899304}" sibTransId="{556903F5-235B-474A-AF39-E8CB1171047B}"/>
    <dgm:cxn modelId="{C4395C8E-3F26-41EC-BB15-E1074E3E8DA5}" type="presOf" srcId="{63FE3A04-07B5-4A79-BA7C-AB67B9D3DA8D}" destId="{FA0BA08C-D950-472E-8115-71ED39ECB54A}" srcOrd="0" destOrd="0" presId="urn:microsoft.com/office/officeart/2005/8/layout/default"/>
    <dgm:cxn modelId="{DAFD2B8F-F8CF-4A1B-84F4-26B81C6BCE2D}" type="presOf" srcId="{0493B065-9F65-49E3-A48B-51D788F68D73}" destId="{795A7DF0-053A-48C3-8597-60DBABD44E8A}" srcOrd="0" destOrd="0" presId="urn:microsoft.com/office/officeart/2005/8/layout/default"/>
    <dgm:cxn modelId="{362C7754-68CD-4EC5-A997-930B90CE6BEE}" srcId="{0493B065-9F65-49E3-A48B-51D788F68D73}" destId="{63FE3A04-07B5-4A79-BA7C-AB67B9D3DA8D}" srcOrd="1" destOrd="0" parTransId="{3179628B-CED5-4D9D-BDF3-F3F5B4916447}" sibTransId="{9EB8C2AB-4A37-4A32-A2C0-2E3F7B5B3176}"/>
    <dgm:cxn modelId="{827CE97A-1DC1-4D97-9DE1-6CE4B2044F07}" type="presOf" srcId="{E9411EE7-1050-4B4B-8303-B17E361A9BFD}" destId="{8284F324-04C6-4841-B02B-48CEFC8E8465}" srcOrd="0" destOrd="0" presId="urn:microsoft.com/office/officeart/2005/8/layout/default"/>
    <dgm:cxn modelId="{FB0BC887-ABD7-4057-8714-0ACCD69A3724}" srcId="{0493B065-9F65-49E3-A48B-51D788F68D73}" destId="{E9411EE7-1050-4B4B-8303-B17E361A9BFD}" srcOrd="2" destOrd="0" parTransId="{41EE478B-7D17-448E-9B7C-CEACD948DD78}" sibTransId="{A95A3D50-3BA6-4211-AD78-2D36E28001A6}"/>
    <dgm:cxn modelId="{47101A0C-DF52-493A-BF64-5EB9DA119665}" type="presParOf" srcId="{795A7DF0-053A-48C3-8597-60DBABD44E8A}" destId="{D891FC42-F889-409F-ADE0-8A26B1679CCB}" srcOrd="0" destOrd="0" presId="urn:microsoft.com/office/officeart/2005/8/layout/default"/>
    <dgm:cxn modelId="{429A1173-04FE-4617-A72D-850560F297B1}" type="presParOf" srcId="{795A7DF0-053A-48C3-8597-60DBABD44E8A}" destId="{3D3D8FF8-7E30-4029-89BD-FD05E8358144}" srcOrd="1" destOrd="0" presId="urn:microsoft.com/office/officeart/2005/8/layout/default"/>
    <dgm:cxn modelId="{66256247-025E-415B-9B56-B4D779EE832F}" type="presParOf" srcId="{795A7DF0-053A-48C3-8597-60DBABD44E8A}" destId="{FA0BA08C-D950-472E-8115-71ED39ECB54A}" srcOrd="2" destOrd="0" presId="urn:microsoft.com/office/officeart/2005/8/layout/default"/>
    <dgm:cxn modelId="{2A7E3EF4-B646-4AAA-9BD4-EAB472C288F3}" type="presParOf" srcId="{795A7DF0-053A-48C3-8597-60DBABD44E8A}" destId="{14D4C474-CFAC-4EA4-8B7E-43B97919E93A}" srcOrd="3" destOrd="0" presId="urn:microsoft.com/office/officeart/2005/8/layout/default"/>
    <dgm:cxn modelId="{7E40C41B-C243-4C1E-8594-1D9BFE3863B9}" type="presParOf" srcId="{795A7DF0-053A-48C3-8597-60DBABD44E8A}" destId="{8284F324-04C6-4841-B02B-48CEFC8E846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93B065-9F65-49E3-A48B-51D788F68D7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A4025B-8329-4C24-9AD9-1413D8755A89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Открыта дистанционная запись: врач-терапевт участковый, врач-педиатр участковый, врач-акушер-гинеколог, врач-стоматолог, врач общей практики (семейный врач), врач-стоматолог-терапевт,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врач-стоматолог-детский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 врач-хирург, врач-офтальмолог,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врач-оториноларинголог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, врач-психиатр детский (врач-психиатр подростковый), врач-фтизиатр, врач-психиатр-нарколог,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врач-детский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хирург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1BDFE9F-A98F-4A24-8D52-330327DAFB3F}" type="parTrans" cxnId="{6DAFAA8E-A1B9-43F1-9989-61A4C0B2C15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D0F2FCFD-B8DF-4C3F-B8EE-61A5DA53509D}" type="sibTrans" cxnId="{6DAFAA8E-A1B9-43F1-9989-61A4C0B2C15B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95A7DF0-053A-48C3-8597-60DBABD44E8A}" type="pres">
      <dgm:prSet presAssocID="{0493B065-9F65-49E3-A48B-51D788F68D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B76761-3633-43BD-9797-87F09BB312AC}" type="pres">
      <dgm:prSet presAssocID="{7EA4025B-8329-4C24-9AD9-1413D8755A89}" presName="node" presStyleLbl="node1" presStyleIdx="0" presStyleCnt="1" custScaleX="347017" custLinFactNeighborX="578" custLinFactNeighborY="-55">
        <dgm:presLayoutVars>
          <dgm:bulletEnabled val="1"/>
        </dgm:presLayoutVars>
      </dgm:prSet>
      <dgm:spPr>
        <a:prstGeom prst="flowChartAlternateProcess">
          <a:avLst/>
        </a:prstGeom>
      </dgm:spPr>
      <dgm:t>
        <a:bodyPr/>
        <a:lstStyle/>
        <a:p>
          <a:endParaRPr lang="ru-RU"/>
        </a:p>
      </dgm:t>
    </dgm:pt>
  </dgm:ptLst>
  <dgm:cxnLst>
    <dgm:cxn modelId="{6DAFAA8E-A1B9-43F1-9989-61A4C0B2C15B}" srcId="{0493B065-9F65-49E3-A48B-51D788F68D73}" destId="{7EA4025B-8329-4C24-9AD9-1413D8755A89}" srcOrd="0" destOrd="0" parTransId="{81BDFE9F-A98F-4A24-8D52-330327DAFB3F}" sibTransId="{D0F2FCFD-B8DF-4C3F-B8EE-61A5DA53509D}"/>
    <dgm:cxn modelId="{2B681FA5-4F4F-4E71-A237-001AF00D3976}" type="presOf" srcId="{7EA4025B-8329-4C24-9AD9-1413D8755A89}" destId="{81B76761-3633-43BD-9797-87F09BB312AC}" srcOrd="0" destOrd="0" presId="urn:microsoft.com/office/officeart/2005/8/layout/default"/>
    <dgm:cxn modelId="{ABCAD27F-DF3C-4955-8FEF-0AC19C9952A8}" type="presOf" srcId="{0493B065-9F65-49E3-A48B-51D788F68D73}" destId="{795A7DF0-053A-48C3-8597-60DBABD44E8A}" srcOrd="0" destOrd="0" presId="urn:microsoft.com/office/officeart/2005/8/layout/default"/>
    <dgm:cxn modelId="{62A5E384-3B14-44F2-AA91-6C3856DAE32D}" type="presParOf" srcId="{795A7DF0-053A-48C3-8597-60DBABD44E8A}" destId="{81B76761-3633-43BD-9797-87F09BB312AC}" srcOrd="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493B065-9F65-49E3-A48B-51D788F68D7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1DB083F-7B7E-4104-9153-08FAC40F7FC4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144,052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граждан воспользовались сервисом Личный кабинет«Мое здоровье»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7972857-EF2C-46AE-9B75-C2B82506B400}" type="parTrans" cxnId="{BC32A34F-CE48-43DA-81D2-E7495F09BF39}">
      <dgm:prSet/>
      <dgm:spPr/>
      <dgm:t>
        <a:bodyPr/>
        <a:lstStyle/>
        <a:p>
          <a:endParaRPr lang="ru-RU"/>
        </a:p>
      </dgm:t>
    </dgm:pt>
    <dgm:pt modelId="{E69ED639-5876-4D59-97B4-E6A042061364}" type="sibTrans" cxnId="{BC32A34F-CE48-43DA-81D2-E7495F09BF39}">
      <dgm:prSet/>
      <dgm:spPr/>
      <dgm:t>
        <a:bodyPr/>
        <a:lstStyle/>
        <a:p>
          <a:endParaRPr lang="ru-RU"/>
        </a:p>
      </dgm:t>
    </dgm:pt>
    <dgm:pt modelId="{A7781D6B-1253-4A7B-89DF-05AF16E60B17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100%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рабочих мест мед работников подключены к медицинским информационным системам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C5504D-916F-4A6E-9A96-D2A5746FA880}" type="parTrans" cxnId="{0EE862F8-CDD2-4600-BD11-0B229D767912}">
      <dgm:prSet/>
      <dgm:spPr/>
      <dgm:t>
        <a:bodyPr/>
        <a:lstStyle/>
        <a:p>
          <a:endParaRPr lang="ru-RU"/>
        </a:p>
      </dgm:t>
    </dgm:pt>
    <dgm:pt modelId="{9E2B5BB4-0C4A-4FE1-B3B0-31FB152F0AB6}" type="sibTrans" cxnId="{0EE862F8-CDD2-4600-BD11-0B229D767912}">
      <dgm:prSet/>
      <dgm:spPr/>
      <dgm:t>
        <a:bodyPr/>
        <a:lstStyle/>
        <a:p>
          <a:endParaRPr lang="ru-RU"/>
        </a:p>
      </dgm:t>
    </dgm:pt>
    <dgm:pt modelId="{0D3EA28E-B5B5-4958-816E-F38049F20655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29,4%</a:t>
          </a:r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записей на прием к врачу совершено дистанционно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76B5744-E2B1-4220-82DF-7D75B79A76C8}" type="parTrans" cxnId="{CC6F4F93-BB82-4CFA-8CD4-8517EF4376B2}">
      <dgm:prSet/>
      <dgm:spPr/>
      <dgm:t>
        <a:bodyPr/>
        <a:lstStyle/>
        <a:p>
          <a:endParaRPr lang="ru-RU"/>
        </a:p>
      </dgm:t>
    </dgm:pt>
    <dgm:pt modelId="{9E15D721-8663-46CB-8624-76AFFB6003BD}" type="sibTrans" cxnId="{CC6F4F93-BB82-4CFA-8CD4-8517EF4376B2}">
      <dgm:prSet/>
      <dgm:spPr/>
      <dgm:t>
        <a:bodyPr/>
        <a:lstStyle/>
        <a:p>
          <a:endParaRPr lang="ru-RU"/>
        </a:p>
      </dgm:t>
    </dgm:pt>
    <dgm:pt modelId="{795A7DF0-053A-48C3-8597-60DBABD44E8A}" type="pres">
      <dgm:prSet presAssocID="{0493B065-9F65-49E3-A48B-51D788F68D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076095-4C59-44C7-AB58-DF2D1AD003DC}" type="pres">
      <dgm:prSet presAssocID="{C1DB083F-7B7E-4104-9153-08FAC40F7FC4}" presName="node" presStyleLbl="node1" presStyleIdx="0" presStyleCnt="3" custLinFactNeighborY="-1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47F13-912F-41FC-B155-AAF0208EF371}" type="pres">
      <dgm:prSet presAssocID="{E69ED639-5876-4D59-97B4-E6A042061364}" presName="sibTrans" presStyleCnt="0"/>
      <dgm:spPr/>
    </dgm:pt>
    <dgm:pt modelId="{AC93C46A-867A-494E-82F5-BA4006EB38C4}" type="pres">
      <dgm:prSet presAssocID="{0D3EA28E-B5B5-4958-816E-F38049F20655}" presName="node" presStyleLbl="node1" presStyleIdx="1" presStyleCnt="3" custLinFactNeighborX="-1525" custLinFactNeighborY="-1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FE8494-8999-48B9-9997-1BAF38BAD570}" type="pres">
      <dgm:prSet presAssocID="{9E15D721-8663-46CB-8624-76AFFB6003BD}" presName="sibTrans" presStyleCnt="0"/>
      <dgm:spPr/>
    </dgm:pt>
    <dgm:pt modelId="{8985EABB-077B-4294-8440-ACC3FE279115}" type="pres">
      <dgm:prSet presAssocID="{A7781D6B-1253-4A7B-89DF-05AF16E60B17}" presName="node" presStyleLbl="node1" presStyleIdx="2" presStyleCnt="3" custLinFactNeighborX="-339" custLinFactNeighborY="-5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EDE722-FB25-45D7-90A9-93D8C778FC3E}" type="presOf" srcId="{0493B065-9F65-49E3-A48B-51D788F68D73}" destId="{795A7DF0-053A-48C3-8597-60DBABD44E8A}" srcOrd="0" destOrd="0" presId="urn:microsoft.com/office/officeart/2005/8/layout/default"/>
    <dgm:cxn modelId="{7BC9B74D-AE93-4D8C-8CA3-B0AFA3433CE5}" type="presOf" srcId="{A7781D6B-1253-4A7B-89DF-05AF16E60B17}" destId="{8985EABB-077B-4294-8440-ACC3FE279115}" srcOrd="0" destOrd="0" presId="urn:microsoft.com/office/officeart/2005/8/layout/default"/>
    <dgm:cxn modelId="{CC6F4F93-BB82-4CFA-8CD4-8517EF4376B2}" srcId="{0493B065-9F65-49E3-A48B-51D788F68D73}" destId="{0D3EA28E-B5B5-4958-816E-F38049F20655}" srcOrd="1" destOrd="0" parTransId="{A76B5744-E2B1-4220-82DF-7D75B79A76C8}" sibTransId="{9E15D721-8663-46CB-8624-76AFFB6003BD}"/>
    <dgm:cxn modelId="{0EE862F8-CDD2-4600-BD11-0B229D767912}" srcId="{0493B065-9F65-49E3-A48B-51D788F68D73}" destId="{A7781D6B-1253-4A7B-89DF-05AF16E60B17}" srcOrd="2" destOrd="0" parTransId="{94C5504D-916F-4A6E-9A96-D2A5746FA880}" sibTransId="{9E2B5BB4-0C4A-4FE1-B3B0-31FB152F0AB6}"/>
    <dgm:cxn modelId="{E4524C62-704F-4C25-8DB1-7B54D09FC7DC}" type="presOf" srcId="{C1DB083F-7B7E-4104-9153-08FAC40F7FC4}" destId="{65076095-4C59-44C7-AB58-DF2D1AD003DC}" srcOrd="0" destOrd="0" presId="urn:microsoft.com/office/officeart/2005/8/layout/default"/>
    <dgm:cxn modelId="{3A23E929-F89A-449F-A9BE-1D4D0A6CC1D3}" type="presOf" srcId="{0D3EA28E-B5B5-4958-816E-F38049F20655}" destId="{AC93C46A-867A-494E-82F5-BA4006EB38C4}" srcOrd="0" destOrd="0" presId="urn:microsoft.com/office/officeart/2005/8/layout/default"/>
    <dgm:cxn modelId="{BC32A34F-CE48-43DA-81D2-E7495F09BF39}" srcId="{0493B065-9F65-49E3-A48B-51D788F68D73}" destId="{C1DB083F-7B7E-4104-9153-08FAC40F7FC4}" srcOrd="0" destOrd="0" parTransId="{37972857-EF2C-46AE-9B75-C2B82506B400}" sibTransId="{E69ED639-5876-4D59-97B4-E6A042061364}"/>
    <dgm:cxn modelId="{586DE3C3-01E7-4BDD-94A8-AC216B7493EF}" type="presParOf" srcId="{795A7DF0-053A-48C3-8597-60DBABD44E8A}" destId="{65076095-4C59-44C7-AB58-DF2D1AD003DC}" srcOrd="0" destOrd="0" presId="urn:microsoft.com/office/officeart/2005/8/layout/default"/>
    <dgm:cxn modelId="{C687A0F1-CB32-4DFA-B08B-DFFC3A4DC5DB}" type="presParOf" srcId="{795A7DF0-053A-48C3-8597-60DBABD44E8A}" destId="{8D947F13-912F-41FC-B155-AAF0208EF371}" srcOrd="1" destOrd="0" presId="urn:microsoft.com/office/officeart/2005/8/layout/default"/>
    <dgm:cxn modelId="{A72E9948-AB7B-4B42-B856-4C501E915780}" type="presParOf" srcId="{795A7DF0-053A-48C3-8597-60DBABD44E8A}" destId="{AC93C46A-867A-494E-82F5-BA4006EB38C4}" srcOrd="2" destOrd="0" presId="urn:microsoft.com/office/officeart/2005/8/layout/default"/>
    <dgm:cxn modelId="{2EF60DEB-FF78-488A-885B-47FA8A875B34}" type="presParOf" srcId="{795A7DF0-053A-48C3-8597-60DBABD44E8A}" destId="{F7FE8494-8999-48B9-9997-1BAF38BAD570}" srcOrd="3" destOrd="0" presId="urn:microsoft.com/office/officeart/2005/8/layout/default"/>
    <dgm:cxn modelId="{312DAAB5-8897-4FF4-B7FA-AC93A04A9BAD}" type="presParOf" srcId="{795A7DF0-053A-48C3-8597-60DBABD44E8A}" destId="{8985EABB-077B-4294-8440-ACC3FE279115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493B065-9F65-49E3-A48B-51D788F68D7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7F7B1B-67B7-4CF1-8AB3-A4A81A3D4AFA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4000" b="0" i="0" u="none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11,5 тысяч </a:t>
          </a:r>
          <a:r>
            <a:rPr lang="ru-RU" sz="20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иностранных граждан  получили лечение  (план 11)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ECAAD9-6493-4AF4-97EE-4EBE83B88506}" type="par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5471ED8-78AA-4129-9747-C887A5CC1766}" type="sib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1AE00E5-2BF0-4EF6-A89F-3CA9C51305EB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4000" b="0" i="0" u="none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0,3</a:t>
          </a:r>
          <a:r>
            <a:rPr lang="ru-RU" sz="3200" b="0" i="0" u="none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млн.долларов </a:t>
          </a:r>
          <a:r>
            <a:rPr lang="ru-RU" sz="2000" b="0" i="0" u="none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-сумма дохода от лечения иностранных граждан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2B98B4B-EE39-4F01-970A-577D029F22CC}" type="parTrans" cxnId="{43A8CA54-597C-4648-B649-7EEB62C14BC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58822F8B-1644-4C27-9823-C093782CC11A}" type="sibTrans" cxnId="{43A8CA54-597C-4648-B649-7EEB62C14BCF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795A7DF0-053A-48C3-8597-60DBABD44E8A}" type="pres">
      <dgm:prSet presAssocID="{0493B065-9F65-49E3-A48B-51D788F68D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D776B8-352C-4813-8CCA-76D704D473F2}" type="pres">
      <dgm:prSet presAssocID="{387F7B1B-67B7-4CF1-8AB3-A4A81A3D4AFA}" presName="node" presStyleLbl="node1" presStyleIdx="0" presStyleCnt="2" custScaleX="33606" custScaleY="37537" custLinFactNeighborX="1653" custLinFactNeighborY="12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615D7-38D6-4126-8ECB-6C5CBFEB82B0}" type="pres">
      <dgm:prSet presAssocID="{65471ED8-78AA-4129-9747-C887A5CC1766}" presName="sibTrans" presStyleCnt="0"/>
      <dgm:spPr/>
    </dgm:pt>
    <dgm:pt modelId="{EDBD4241-4640-47F9-AE05-5A8E8769D4A1}" type="pres">
      <dgm:prSet presAssocID="{51AE00E5-2BF0-4EF6-A89F-3CA9C51305EB}" presName="node" presStyleLbl="node1" presStyleIdx="1" presStyleCnt="2" custScaleX="31436" custScaleY="34275" custLinFactNeighborX="11416" custLinFactNeighborY="94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5D10E6-D54C-4DB8-AAB1-3D97F43112AE}" type="presOf" srcId="{0493B065-9F65-49E3-A48B-51D788F68D73}" destId="{795A7DF0-053A-48C3-8597-60DBABD44E8A}" srcOrd="0" destOrd="0" presId="urn:microsoft.com/office/officeart/2005/8/layout/default"/>
    <dgm:cxn modelId="{95A6C78F-DF90-4DB8-BCB7-652064AC2EF3}" type="presOf" srcId="{387F7B1B-67B7-4CF1-8AB3-A4A81A3D4AFA}" destId="{11D776B8-352C-4813-8CCA-76D704D473F2}" srcOrd="0" destOrd="0" presId="urn:microsoft.com/office/officeart/2005/8/layout/default"/>
    <dgm:cxn modelId="{43A8CA54-597C-4648-B649-7EEB62C14BCF}" srcId="{0493B065-9F65-49E3-A48B-51D788F68D73}" destId="{51AE00E5-2BF0-4EF6-A89F-3CA9C51305EB}" srcOrd="1" destOrd="0" parTransId="{22B98B4B-EE39-4F01-970A-577D029F22CC}" sibTransId="{58822F8B-1644-4C27-9823-C093782CC11A}"/>
    <dgm:cxn modelId="{D5E6A56F-E634-4226-8E45-E100A19D3DEC}" type="presOf" srcId="{51AE00E5-2BF0-4EF6-A89F-3CA9C51305EB}" destId="{EDBD4241-4640-47F9-AE05-5A8E8769D4A1}" srcOrd="0" destOrd="0" presId="urn:microsoft.com/office/officeart/2005/8/layout/default"/>
    <dgm:cxn modelId="{8E6ACDAC-C469-4E8E-A5A3-D2CDE1203D3D}" srcId="{0493B065-9F65-49E3-A48B-51D788F68D73}" destId="{387F7B1B-67B7-4CF1-8AB3-A4A81A3D4AFA}" srcOrd="0" destOrd="0" parTransId="{45ECAAD9-6493-4AF4-97EE-4EBE83B88506}" sibTransId="{65471ED8-78AA-4129-9747-C887A5CC1766}"/>
    <dgm:cxn modelId="{C11B6EFD-C352-4C4B-BA97-01078D68B3DF}" type="presParOf" srcId="{795A7DF0-053A-48C3-8597-60DBABD44E8A}" destId="{11D776B8-352C-4813-8CCA-76D704D473F2}" srcOrd="0" destOrd="0" presId="urn:microsoft.com/office/officeart/2005/8/layout/default"/>
    <dgm:cxn modelId="{CC076C8D-1B0B-4306-B431-9884F0CBD39B}" type="presParOf" srcId="{795A7DF0-053A-48C3-8597-60DBABD44E8A}" destId="{813615D7-38D6-4126-8ECB-6C5CBFEB82B0}" srcOrd="1" destOrd="0" presId="urn:microsoft.com/office/officeart/2005/8/layout/default"/>
    <dgm:cxn modelId="{83357049-1DA0-4822-B540-F9048888185E}" type="presParOf" srcId="{795A7DF0-053A-48C3-8597-60DBABD44E8A}" destId="{EDBD4241-4640-47F9-AE05-5A8E8769D4A1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493B065-9F65-49E3-A48B-51D788F68D73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7F7B1B-67B7-4CF1-8AB3-A4A81A3D4AFA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Начато строительство </a:t>
          </a:r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2-х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медицинских организаций (завершение 2023-2024гг)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ECAAD9-6493-4AF4-97EE-4EBE83B88506}" type="par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5471ED8-78AA-4129-9747-C887A5CC1766}" type="sibTrans" cxnId="{8E6ACDAC-C469-4E8E-A5A3-D2CDE1203D3D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807E34C-FDC3-44FC-AFD0-BDF4DD3E8BF5}">
      <dgm:prSet phldrT="[Текст]" custT="1"/>
      <dgm:spPr>
        <a:noFill/>
        <a:ln>
          <a:noFill/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20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модульных конструкций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приобретено и смонтировано </a:t>
          </a:r>
        </a:p>
      </dgm:t>
    </dgm:pt>
    <dgm:pt modelId="{A3E3386C-2A67-4B7D-84D9-0DD9C9D4FCF4}" type="parTrans" cxnId="{E4ABE808-D932-4E65-AD5C-376E7DDAC01C}">
      <dgm:prSet/>
      <dgm:spPr/>
      <dgm:t>
        <a:bodyPr/>
        <a:lstStyle/>
        <a:p>
          <a:endParaRPr lang="ru-RU"/>
        </a:p>
      </dgm:t>
    </dgm:pt>
    <dgm:pt modelId="{0C51BB43-0ED6-4676-84F8-1824703A845A}" type="sibTrans" cxnId="{E4ABE808-D932-4E65-AD5C-376E7DDAC01C}">
      <dgm:prSet/>
      <dgm:spPr/>
      <dgm:t>
        <a:bodyPr/>
        <a:lstStyle/>
        <a:p>
          <a:endParaRPr lang="ru-RU"/>
        </a:p>
      </dgm:t>
    </dgm:pt>
    <dgm:pt modelId="{51559A78-8139-421B-92A8-0984301C8B8A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95</a:t>
          </a:r>
          <a:r>
            <a: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единиц оборудования приобретено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8135DD-800B-43AF-9517-42F1712C3999}" type="parTrans" cxnId="{FD2D0C8E-8F12-4A6D-98CC-BA7AC772264E}">
      <dgm:prSet/>
      <dgm:spPr/>
      <dgm:t>
        <a:bodyPr/>
        <a:lstStyle/>
        <a:p>
          <a:endParaRPr lang="ru-RU"/>
        </a:p>
      </dgm:t>
    </dgm:pt>
    <dgm:pt modelId="{E3C735B1-A6C5-465E-AF3F-80267C2285AA}" type="sibTrans" cxnId="{FD2D0C8E-8F12-4A6D-98CC-BA7AC772264E}">
      <dgm:prSet/>
      <dgm:spPr/>
      <dgm:t>
        <a:bodyPr/>
        <a:lstStyle/>
        <a:p>
          <a:endParaRPr lang="ru-RU"/>
        </a:p>
      </dgm:t>
    </dgm:pt>
    <dgm:pt modelId="{7968B1D1-C999-47A7-BD6A-C97969F24C88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14,4 %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зданий медицинских организаций, оказывающих первичную медико-санитарную помощь, находящихся в аварийном состоянии, требующих сноса, реконструкции и капитального ремонта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7F9A8E9-CD93-442B-8CB0-64B64D140F47}" type="parTrans" cxnId="{7542E86E-E779-48B1-9C45-E996E4E3CDBF}">
      <dgm:prSet/>
      <dgm:spPr/>
      <dgm:t>
        <a:bodyPr/>
        <a:lstStyle/>
        <a:p>
          <a:endParaRPr lang="ru-RU"/>
        </a:p>
      </dgm:t>
    </dgm:pt>
    <dgm:pt modelId="{FF0E7AF9-36CC-40C4-9427-D1CB595C9339}" type="sibTrans" cxnId="{7542E86E-E779-48B1-9C45-E996E4E3CDBF}">
      <dgm:prSet/>
      <dgm:spPr/>
      <dgm:t>
        <a:bodyPr/>
        <a:lstStyle/>
        <a:p>
          <a:endParaRPr lang="ru-RU"/>
        </a:p>
      </dgm:t>
    </dgm:pt>
    <dgm:pt modelId="{5D3726E7-47B0-4ADE-9E86-16EC7A2FCD16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14,7%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оборудования в подразделениях, оказывающих медицинскую помощь в амбулаторных условиях, со сроком эксплуатации свыше 10 лет от общего числа данного вида оборудования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D031136-A49E-47C4-B627-324C304C97E7}" type="parTrans" cxnId="{3C9BEB15-78A8-4CE8-958F-173C63B66845}">
      <dgm:prSet/>
      <dgm:spPr/>
      <dgm:t>
        <a:bodyPr/>
        <a:lstStyle/>
        <a:p>
          <a:endParaRPr lang="ru-RU"/>
        </a:p>
      </dgm:t>
    </dgm:pt>
    <dgm:pt modelId="{EAB54B1F-26A0-4801-A4CC-18FDFE260791}" type="sibTrans" cxnId="{3C9BEB15-78A8-4CE8-958F-173C63B66845}">
      <dgm:prSet/>
      <dgm:spPr/>
      <dgm:t>
        <a:bodyPr/>
        <a:lstStyle/>
        <a:p>
          <a:endParaRPr lang="ru-RU"/>
        </a:p>
      </dgm:t>
    </dgm:pt>
    <dgm:pt modelId="{5DC6ED33-21C8-4C4D-8AFA-3A3AD9BC1F6B}">
      <dgm:prSet phldrT="[Текст]" custT="1"/>
      <dgm:spPr>
        <a:noFill/>
        <a:ln>
          <a:noFill/>
        </a:ln>
      </dgm:spPr>
      <dgm:t>
        <a:bodyPr/>
        <a:lstStyle/>
        <a:p>
          <a:r>
            <a:rPr lang="ru-RU" sz="3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16 </a:t>
          </a:r>
          <a:r>
            <a: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объектов медицинских организаций закончен ремонт</a:t>
          </a:r>
          <a:endParaRPr lang="ru-RU" sz="1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CE8BEF4-3D7E-4122-94A8-C65673A8845D}" type="parTrans" cxnId="{FBC62A85-FEF6-43B4-BC2B-588844D5B929}">
      <dgm:prSet/>
      <dgm:spPr/>
      <dgm:t>
        <a:bodyPr/>
        <a:lstStyle/>
        <a:p>
          <a:endParaRPr lang="ru-RU"/>
        </a:p>
      </dgm:t>
    </dgm:pt>
    <dgm:pt modelId="{3A2A99A2-0867-4365-9FB2-7D19001A0AAF}" type="sibTrans" cxnId="{FBC62A85-FEF6-43B4-BC2B-588844D5B929}">
      <dgm:prSet/>
      <dgm:spPr/>
      <dgm:t>
        <a:bodyPr/>
        <a:lstStyle/>
        <a:p>
          <a:endParaRPr lang="ru-RU"/>
        </a:p>
      </dgm:t>
    </dgm:pt>
    <dgm:pt modelId="{795A7DF0-053A-48C3-8597-60DBABD44E8A}" type="pres">
      <dgm:prSet presAssocID="{0493B065-9F65-49E3-A48B-51D788F68D7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9AFC0F-CD34-4BD0-A137-0DCD16904FC4}" type="pres">
      <dgm:prSet presAssocID="{7968B1D1-C999-47A7-BD6A-C97969F24C88}" presName="node" presStyleLbl="node1" presStyleIdx="0" presStyleCnt="6" custScaleX="125404" custLinFactNeighborX="-3009" custLinFactNeighborY="61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A9F70C-2916-4E50-95A6-ACC35BAE7766}" type="pres">
      <dgm:prSet presAssocID="{FF0E7AF9-36CC-40C4-9427-D1CB595C9339}" presName="sibTrans" presStyleCnt="0"/>
      <dgm:spPr/>
    </dgm:pt>
    <dgm:pt modelId="{11D776B8-352C-4813-8CCA-76D704D473F2}" type="pres">
      <dgm:prSet presAssocID="{387F7B1B-67B7-4CF1-8AB3-A4A81A3D4AFA}" presName="node" presStyleLbl="node1" presStyleIdx="1" presStyleCnt="6" custScaleX="107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3615D7-38D6-4126-8ECB-6C5CBFEB82B0}" type="pres">
      <dgm:prSet presAssocID="{65471ED8-78AA-4129-9747-C887A5CC1766}" presName="sibTrans" presStyleCnt="0"/>
      <dgm:spPr/>
    </dgm:pt>
    <dgm:pt modelId="{AF3DC2E6-57F9-4D69-A819-D44BD32BC933}" type="pres">
      <dgm:prSet presAssocID="{5DC6ED33-21C8-4C4D-8AFA-3A3AD9BC1F6B}" presName="node" presStyleLbl="node1" presStyleIdx="2" presStyleCnt="6" custLinFactNeighborX="-6283" custLinFactNeighborY="46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9EE9CE-3348-4207-BB89-3C1213133ED8}" type="pres">
      <dgm:prSet presAssocID="{3A2A99A2-0867-4365-9FB2-7D19001A0AAF}" presName="sibTrans" presStyleCnt="0"/>
      <dgm:spPr/>
    </dgm:pt>
    <dgm:pt modelId="{0C13C5B2-2529-4E4B-BA1D-D6E9C7D59FCD}" type="pres">
      <dgm:prSet presAssocID="{0807E34C-FDC3-44FC-AFD0-BDF4DD3E8BF5}" presName="node" presStyleLbl="node1" presStyleIdx="3" presStyleCnt="6" custLinFactNeighborX="9386" custLinFactNeighborY="-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2AD8D8-7C62-4D2F-88AB-30176A4E90A0}" type="pres">
      <dgm:prSet presAssocID="{0C51BB43-0ED6-4676-84F8-1824703A845A}" presName="sibTrans" presStyleCnt="0"/>
      <dgm:spPr/>
    </dgm:pt>
    <dgm:pt modelId="{DA927C87-B896-49B5-B8D9-D1A5EE2D9458}" type="pres">
      <dgm:prSet presAssocID="{5D3726E7-47B0-4ADE-9E86-16EC7A2FCD16}" presName="node" presStyleLbl="node1" presStyleIdx="4" presStyleCnt="6" custScaleX="150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02A8C2-F7FF-4AC3-849C-E2F55A6F3A29}" type="pres">
      <dgm:prSet presAssocID="{EAB54B1F-26A0-4801-A4CC-18FDFE260791}" presName="sibTrans" presStyleCnt="0"/>
      <dgm:spPr/>
    </dgm:pt>
    <dgm:pt modelId="{CB82B261-B10B-4E64-A39D-7BFC56534D95}" type="pres">
      <dgm:prSet presAssocID="{51559A78-8139-421B-92A8-0984301C8B8A}" presName="node" presStyleLbl="node1" presStyleIdx="5" presStyleCnt="6" custScaleX="84988" custLinFactNeighborX="-11470" custLinFactNeighborY="-1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7CFC1E-CC3F-4F25-878E-6A2EAB1D1585}" type="presOf" srcId="{0807E34C-FDC3-44FC-AFD0-BDF4DD3E8BF5}" destId="{0C13C5B2-2529-4E4B-BA1D-D6E9C7D59FCD}" srcOrd="0" destOrd="0" presId="urn:microsoft.com/office/officeart/2005/8/layout/default"/>
    <dgm:cxn modelId="{E4ABE808-D932-4E65-AD5C-376E7DDAC01C}" srcId="{0493B065-9F65-49E3-A48B-51D788F68D73}" destId="{0807E34C-FDC3-44FC-AFD0-BDF4DD3E8BF5}" srcOrd="3" destOrd="0" parTransId="{A3E3386C-2A67-4B7D-84D9-0DD9C9D4FCF4}" sibTransId="{0C51BB43-0ED6-4676-84F8-1824703A845A}"/>
    <dgm:cxn modelId="{1F4DD2A7-DE56-410A-8E2C-445EE40329F2}" type="presOf" srcId="{387F7B1B-67B7-4CF1-8AB3-A4A81A3D4AFA}" destId="{11D776B8-352C-4813-8CCA-76D704D473F2}" srcOrd="0" destOrd="0" presId="urn:microsoft.com/office/officeart/2005/8/layout/default"/>
    <dgm:cxn modelId="{13BF20A1-0210-4AE7-908B-3F890D6924CE}" type="presOf" srcId="{0493B065-9F65-49E3-A48B-51D788F68D73}" destId="{795A7DF0-053A-48C3-8597-60DBABD44E8A}" srcOrd="0" destOrd="0" presId="urn:microsoft.com/office/officeart/2005/8/layout/default"/>
    <dgm:cxn modelId="{7542E86E-E779-48B1-9C45-E996E4E3CDBF}" srcId="{0493B065-9F65-49E3-A48B-51D788F68D73}" destId="{7968B1D1-C999-47A7-BD6A-C97969F24C88}" srcOrd="0" destOrd="0" parTransId="{E7F9A8E9-CD93-442B-8CB0-64B64D140F47}" sibTransId="{FF0E7AF9-36CC-40C4-9427-D1CB595C9339}"/>
    <dgm:cxn modelId="{FD2D0C8E-8F12-4A6D-98CC-BA7AC772264E}" srcId="{0493B065-9F65-49E3-A48B-51D788F68D73}" destId="{51559A78-8139-421B-92A8-0984301C8B8A}" srcOrd="5" destOrd="0" parTransId="{048135DD-800B-43AF-9517-42F1712C3999}" sibTransId="{E3C735B1-A6C5-465E-AF3F-80267C2285AA}"/>
    <dgm:cxn modelId="{8E6ACDAC-C469-4E8E-A5A3-D2CDE1203D3D}" srcId="{0493B065-9F65-49E3-A48B-51D788F68D73}" destId="{387F7B1B-67B7-4CF1-8AB3-A4A81A3D4AFA}" srcOrd="1" destOrd="0" parTransId="{45ECAAD9-6493-4AF4-97EE-4EBE83B88506}" sibTransId="{65471ED8-78AA-4129-9747-C887A5CC1766}"/>
    <dgm:cxn modelId="{FBC62A85-FEF6-43B4-BC2B-588844D5B929}" srcId="{0493B065-9F65-49E3-A48B-51D788F68D73}" destId="{5DC6ED33-21C8-4C4D-8AFA-3A3AD9BC1F6B}" srcOrd="2" destOrd="0" parTransId="{9CE8BEF4-3D7E-4122-94A8-C65673A8845D}" sibTransId="{3A2A99A2-0867-4365-9FB2-7D19001A0AAF}"/>
    <dgm:cxn modelId="{5514C34E-1580-4C73-A27D-333A2BA5F609}" type="presOf" srcId="{7968B1D1-C999-47A7-BD6A-C97969F24C88}" destId="{D59AFC0F-CD34-4BD0-A137-0DCD16904FC4}" srcOrd="0" destOrd="0" presId="urn:microsoft.com/office/officeart/2005/8/layout/default"/>
    <dgm:cxn modelId="{3C9BEB15-78A8-4CE8-958F-173C63B66845}" srcId="{0493B065-9F65-49E3-A48B-51D788F68D73}" destId="{5D3726E7-47B0-4ADE-9E86-16EC7A2FCD16}" srcOrd="4" destOrd="0" parTransId="{ED031136-A49E-47C4-B627-324C304C97E7}" sibTransId="{EAB54B1F-26A0-4801-A4CC-18FDFE260791}"/>
    <dgm:cxn modelId="{95784E3F-DBE5-4A15-A3C3-172BB7E2C623}" type="presOf" srcId="{5DC6ED33-21C8-4C4D-8AFA-3A3AD9BC1F6B}" destId="{AF3DC2E6-57F9-4D69-A819-D44BD32BC933}" srcOrd="0" destOrd="0" presId="urn:microsoft.com/office/officeart/2005/8/layout/default"/>
    <dgm:cxn modelId="{15711C37-68AC-4E9B-BA94-98111AE1AAA7}" type="presOf" srcId="{5D3726E7-47B0-4ADE-9E86-16EC7A2FCD16}" destId="{DA927C87-B896-49B5-B8D9-D1A5EE2D9458}" srcOrd="0" destOrd="0" presId="urn:microsoft.com/office/officeart/2005/8/layout/default"/>
    <dgm:cxn modelId="{147BA907-7519-4E76-9C39-2453BD01A598}" type="presOf" srcId="{51559A78-8139-421B-92A8-0984301C8B8A}" destId="{CB82B261-B10B-4E64-A39D-7BFC56534D95}" srcOrd="0" destOrd="0" presId="urn:microsoft.com/office/officeart/2005/8/layout/default"/>
    <dgm:cxn modelId="{DDC39FC5-ACE5-42BE-9BC8-D6876ABBA35D}" type="presParOf" srcId="{795A7DF0-053A-48C3-8597-60DBABD44E8A}" destId="{D59AFC0F-CD34-4BD0-A137-0DCD16904FC4}" srcOrd="0" destOrd="0" presId="urn:microsoft.com/office/officeart/2005/8/layout/default"/>
    <dgm:cxn modelId="{C1874960-0322-4148-B7AC-E2B4A1BD88B2}" type="presParOf" srcId="{795A7DF0-053A-48C3-8597-60DBABD44E8A}" destId="{41A9F70C-2916-4E50-95A6-ACC35BAE7766}" srcOrd="1" destOrd="0" presId="urn:microsoft.com/office/officeart/2005/8/layout/default"/>
    <dgm:cxn modelId="{EB5647F9-E988-4AAE-AEE9-E736AE897FF3}" type="presParOf" srcId="{795A7DF0-053A-48C3-8597-60DBABD44E8A}" destId="{11D776B8-352C-4813-8CCA-76D704D473F2}" srcOrd="2" destOrd="0" presId="urn:microsoft.com/office/officeart/2005/8/layout/default"/>
    <dgm:cxn modelId="{77E7FA04-D3FC-4A88-B087-72EDEDAEF782}" type="presParOf" srcId="{795A7DF0-053A-48C3-8597-60DBABD44E8A}" destId="{813615D7-38D6-4126-8ECB-6C5CBFEB82B0}" srcOrd="3" destOrd="0" presId="urn:microsoft.com/office/officeart/2005/8/layout/default"/>
    <dgm:cxn modelId="{659C4140-8723-40C0-BEB2-579BDA708368}" type="presParOf" srcId="{795A7DF0-053A-48C3-8597-60DBABD44E8A}" destId="{AF3DC2E6-57F9-4D69-A819-D44BD32BC933}" srcOrd="4" destOrd="0" presId="urn:microsoft.com/office/officeart/2005/8/layout/default"/>
    <dgm:cxn modelId="{6468D3F7-7E4B-4F9A-94F5-DE0013E028EF}" type="presParOf" srcId="{795A7DF0-053A-48C3-8597-60DBABD44E8A}" destId="{8C9EE9CE-3348-4207-BB89-3C1213133ED8}" srcOrd="5" destOrd="0" presId="urn:microsoft.com/office/officeart/2005/8/layout/default"/>
    <dgm:cxn modelId="{1A4FB01C-C757-4A27-AABF-8B69DFE150B8}" type="presParOf" srcId="{795A7DF0-053A-48C3-8597-60DBABD44E8A}" destId="{0C13C5B2-2529-4E4B-BA1D-D6E9C7D59FCD}" srcOrd="6" destOrd="0" presId="urn:microsoft.com/office/officeart/2005/8/layout/default"/>
    <dgm:cxn modelId="{044C013D-BF0C-4281-BAEC-901C4F24E7AA}" type="presParOf" srcId="{795A7DF0-053A-48C3-8597-60DBABD44E8A}" destId="{762AD8D8-7C62-4D2F-88AB-30176A4E90A0}" srcOrd="7" destOrd="0" presId="urn:microsoft.com/office/officeart/2005/8/layout/default"/>
    <dgm:cxn modelId="{F0A4BB04-5198-4A24-9AB1-02F0DC273177}" type="presParOf" srcId="{795A7DF0-053A-48C3-8597-60DBABD44E8A}" destId="{DA927C87-B896-49B5-B8D9-D1A5EE2D9458}" srcOrd="8" destOrd="0" presId="urn:microsoft.com/office/officeart/2005/8/layout/default"/>
    <dgm:cxn modelId="{FF6043F6-3B2B-4896-9476-D025022F53C9}" type="presParOf" srcId="{795A7DF0-053A-48C3-8597-60DBABD44E8A}" destId="{8102A8C2-F7FF-4AC3-849C-E2F55A6F3A29}" srcOrd="9" destOrd="0" presId="urn:microsoft.com/office/officeart/2005/8/layout/default"/>
    <dgm:cxn modelId="{89A92228-5549-464A-B344-454C8EC5C0F3}" type="presParOf" srcId="{795A7DF0-053A-48C3-8597-60DBABD44E8A}" destId="{CB82B261-B10B-4E64-A39D-7BFC56534D95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C63C92-6C6E-445A-A747-4292E58B8C14}">
      <dsp:nvSpPr>
        <dsp:cNvPr id="0" name=""/>
        <dsp:cNvSpPr/>
      </dsp:nvSpPr>
      <dsp:spPr>
        <a:xfrm>
          <a:off x="595102" y="0"/>
          <a:ext cx="1726539" cy="1035923"/>
        </a:xfrm>
        <a:prstGeom prst="wedgeRoundRectCallou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99%</a:t>
          </a:r>
          <a:r>
            <a:rPr lang="ru-RU" sz="3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населенных пунктов доступна ПМСП</a:t>
          </a:r>
          <a:endParaRPr lang="ru-RU" sz="1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5102" y="0"/>
        <a:ext cx="1726539" cy="1035923"/>
      </dsp:txXfrm>
    </dsp:sp>
    <dsp:sp modelId="{8C0BB631-11AF-4584-9A98-05F292CA83D3}">
      <dsp:nvSpPr>
        <dsp:cNvPr id="0" name=""/>
        <dsp:cNvSpPr/>
      </dsp:nvSpPr>
      <dsp:spPr>
        <a:xfrm>
          <a:off x="2420745" y="0"/>
          <a:ext cx="1726539" cy="1035923"/>
        </a:xfrm>
        <a:prstGeom prst="flowChartAlternateProcess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6 раз </a:t>
          </a:r>
          <a:r>
            <a:rPr lang="ru-RU" sz="1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сельские жители посетили </a:t>
          </a:r>
          <a:r>
            <a:rPr lang="ru-RU" sz="13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ФАПы</a:t>
          </a:r>
          <a:r>
            <a:rPr lang="ru-RU" sz="1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и/или ВА</a:t>
          </a:r>
          <a:endParaRPr lang="ru-RU" sz="1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20745" y="0"/>
        <a:ext cx="1726539" cy="1035923"/>
      </dsp:txXfrm>
    </dsp:sp>
    <dsp:sp modelId="{96ECCF05-8D08-4EF1-A42C-F4304105E083}">
      <dsp:nvSpPr>
        <dsp:cNvPr id="0" name=""/>
        <dsp:cNvSpPr/>
      </dsp:nvSpPr>
      <dsp:spPr>
        <a:xfrm>
          <a:off x="4309337" y="0"/>
          <a:ext cx="2018739" cy="1035923"/>
        </a:xfrm>
        <a:prstGeom prst="flowChartAlternateProcess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2,3 тыс</a:t>
          </a:r>
          <a:r>
            <a:rPr lang="ru-RU" sz="3200" kern="1200" dirty="0" smtClean="0">
              <a:solidFill>
                <a:srgbClr val="2E6EBC"/>
              </a:solidFill>
              <a:latin typeface="Times New Roman" pitchFamily="18" charset="0"/>
              <a:cs typeface="Times New Roman" pitchFamily="18" charset="0"/>
            </a:rPr>
            <a:t>.</a:t>
          </a: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посещений </a:t>
          </a:r>
          <a:r>
            <a:rPr lang="ru-RU" sz="1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каждую мобильную бригаду</a:t>
          </a:r>
          <a:endParaRPr lang="ru-RU" sz="1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09337" y="0"/>
        <a:ext cx="2018739" cy="1035923"/>
      </dsp:txXfrm>
    </dsp:sp>
    <dsp:sp modelId="{E141DF87-02D5-4881-B9FE-09236FF85A6B}">
      <dsp:nvSpPr>
        <dsp:cNvPr id="0" name=""/>
        <dsp:cNvSpPr/>
      </dsp:nvSpPr>
      <dsp:spPr>
        <a:xfrm>
          <a:off x="6490129" y="0"/>
          <a:ext cx="1726539" cy="1035923"/>
        </a:xfrm>
        <a:prstGeom prst="flowChartAlternateProcess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47% </a:t>
          </a:r>
          <a:r>
            <a:rPr lang="ru-RU" sz="1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жителей прошли проф.осмотр или диспансеризацию</a:t>
          </a:r>
          <a:endParaRPr lang="ru-RU" sz="1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90129" y="0"/>
        <a:ext cx="1726539" cy="1035923"/>
      </dsp:txXfrm>
    </dsp:sp>
    <dsp:sp modelId="{B43B2673-2009-4EE1-8E23-F72E84E88BC9}">
      <dsp:nvSpPr>
        <dsp:cNvPr id="0" name=""/>
        <dsp:cNvSpPr/>
      </dsp:nvSpPr>
      <dsp:spPr>
        <a:xfrm>
          <a:off x="432048" y="1440163"/>
          <a:ext cx="2094085" cy="1035923"/>
        </a:xfrm>
        <a:prstGeom prst="flowChartAlternateProcess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55% </a:t>
          </a:r>
          <a:r>
            <a:rPr lang="ru-RU" sz="1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поликлиник участвуют в «Новой модели организации медицинской помощи», 2994,9 тыс.посещений</a:t>
          </a:r>
          <a:endParaRPr lang="ru-RU" sz="1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2048" y="1440163"/>
        <a:ext cx="2094085" cy="1035923"/>
      </dsp:txXfrm>
    </dsp:sp>
    <dsp:sp modelId="{0FB11A41-8E55-411F-B81F-E700A9F79690}">
      <dsp:nvSpPr>
        <dsp:cNvPr id="0" name=""/>
        <dsp:cNvSpPr/>
      </dsp:nvSpPr>
      <dsp:spPr>
        <a:xfrm>
          <a:off x="2520280" y="1440163"/>
          <a:ext cx="1726539" cy="1035923"/>
        </a:xfrm>
        <a:prstGeom prst="flowChartAlternateProcess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100%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жалоб пациентов, решенных в досудебном порядке 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20280" y="1440163"/>
        <a:ext cx="1726539" cy="1035923"/>
      </dsp:txXfrm>
    </dsp:sp>
    <dsp:sp modelId="{BB93BE87-FF71-4DB1-ACB5-DE14D6E5E45E}">
      <dsp:nvSpPr>
        <dsp:cNvPr id="0" name=""/>
        <dsp:cNvSpPr/>
      </dsp:nvSpPr>
      <dsp:spPr>
        <a:xfrm>
          <a:off x="4283974" y="1440163"/>
          <a:ext cx="1726539" cy="1035923"/>
        </a:xfrm>
        <a:prstGeom prst="flowChartAlternateProcess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240</a:t>
          </a:r>
          <a:r>
            <a:rPr lang="ru-RU" sz="14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вылетов санитарной авиации</a:t>
          </a:r>
          <a:r>
            <a:rPr lang="ru-RU" sz="14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,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244</a:t>
          </a:r>
          <a:r>
            <a:rPr lang="ru-RU" sz="14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человек эвакуировано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83974" y="1440163"/>
        <a:ext cx="1726539" cy="1035923"/>
      </dsp:txXfrm>
    </dsp:sp>
    <dsp:sp modelId="{4021F523-F8C0-4DA7-B969-F7249A48D659}">
      <dsp:nvSpPr>
        <dsp:cNvPr id="0" name=""/>
        <dsp:cNvSpPr/>
      </dsp:nvSpPr>
      <dsp:spPr>
        <a:xfrm>
          <a:off x="6024619" y="1440160"/>
          <a:ext cx="2760356" cy="1035923"/>
        </a:xfrm>
        <a:prstGeom prst="flowChartAlternateProcess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90,5 %</a:t>
          </a:r>
          <a:r>
            <a:rPr lang="ru-RU" sz="14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граждан проинформированы о правах на получение бесплатной медицинской помощи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24619" y="1440160"/>
        <a:ext cx="2760356" cy="1035923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9AFC0F-CD34-4BD0-A137-0DCD16904FC4}">
      <dsp:nvSpPr>
        <dsp:cNvPr id="0" name=""/>
        <dsp:cNvSpPr/>
      </dsp:nvSpPr>
      <dsp:spPr>
        <a:xfrm>
          <a:off x="251522" y="216026"/>
          <a:ext cx="2092648" cy="138645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Приобретение и монтаж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   </a:t>
          </a:r>
          <a:r>
            <a:rPr lang="en-US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b="1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6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модульных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конструкций фельдшерско-акушерских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пунктов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1522" y="216026"/>
        <a:ext cx="2092648" cy="1386459"/>
      </dsp:txXfrm>
    </dsp:sp>
    <dsp:sp modelId="{11D776B8-352C-4813-8CCA-76D704D473F2}">
      <dsp:nvSpPr>
        <dsp:cNvPr id="0" name=""/>
        <dsp:cNvSpPr/>
      </dsp:nvSpPr>
      <dsp:spPr>
        <a:xfrm>
          <a:off x="2699794" y="504058"/>
          <a:ext cx="1675851" cy="6663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Начнутся работы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 монтажу </a:t>
          </a:r>
          <a:r>
            <a:rPr lang="ru-RU" sz="3200" b="1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8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ФАПов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 2023 году , ранее запланированных к строительству в 2024-2025 годах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99794" y="504058"/>
        <a:ext cx="1675851" cy="666377"/>
      </dsp:txXfrm>
    </dsp:sp>
    <dsp:sp modelId="{AF3DC2E6-57F9-4D69-A819-D44BD32BC933}">
      <dsp:nvSpPr>
        <dsp:cNvPr id="0" name=""/>
        <dsp:cNvSpPr/>
      </dsp:nvSpPr>
      <dsp:spPr>
        <a:xfrm>
          <a:off x="4932038" y="216026"/>
          <a:ext cx="2416408" cy="134050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Завершение капитального ремонта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</a:t>
          </a:r>
          <a:r>
            <a:rPr lang="ru-RU" sz="3200" b="1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объекте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 также уже начаты </a:t>
          </a:r>
          <a:endParaRPr lang="ru-RU" sz="14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кап.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ремонты </a:t>
          </a:r>
          <a:r>
            <a:rPr lang="ru-RU" sz="3200" b="1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</a:t>
          </a: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объектов с завершением в 2024 году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32038" y="216026"/>
        <a:ext cx="2416408" cy="1340505"/>
      </dsp:txXfrm>
    </dsp:sp>
    <dsp:sp modelId="{0C13C5B2-2529-4E4B-BA1D-D6E9C7D59FCD}">
      <dsp:nvSpPr>
        <dsp:cNvPr id="0" name=""/>
        <dsp:cNvSpPr/>
      </dsp:nvSpPr>
      <dsp:spPr>
        <a:xfrm>
          <a:off x="1691675" y="1967191"/>
          <a:ext cx="5713968" cy="114379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На 2023 год запланировано завершение строительства и реконструкции </a:t>
          </a:r>
          <a:r>
            <a:rPr lang="ru-RU" sz="3200" b="1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</a:t>
          </a: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объектов,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 также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продолжение строительства </a:t>
          </a:r>
          <a:r>
            <a:rPr lang="ru-RU" sz="3200" b="1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</a:t>
          </a: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объектов с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завершением в 2024 году.</a:t>
          </a:r>
        </a:p>
      </dsp:txBody>
      <dsp:txXfrm>
        <a:off x="1691675" y="1967191"/>
        <a:ext cx="5713968" cy="1143791"/>
      </dsp:txXfrm>
    </dsp:sp>
    <dsp:sp modelId="{DA927C87-B896-49B5-B8D9-D1A5EE2D9458}">
      <dsp:nvSpPr>
        <dsp:cNvPr id="0" name=""/>
        <dsp:cNvSpPr/>
      </dsp:nvSpPr>
      <dsp:spPr>
        <a:xfrm>
          <a:off x="7467815" y="2427149"/>
          <a:ext cx="1676184" cy="6663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467815" y="2427149"/>
        <a:ext cx="1676184" cy="666377"/>
      </dsp:txXfrm>
    </dsp:sp>
    <dsp:sp modelId="{CB82B261-B10B-4E64-A39D-7BFC56534D95}">
      <dsp:nvSpPr>
        <dsp:cNvPr id="0" name=""/>
        <dsp:cNvSpPr/>
      </dsp:nvSpPr>
      <dsp:spPr>
        <a:xfrm>
          <a:off x="7452324" y="599041"/>
          <a:ext cx="1529059" cy="74628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Приобретение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менее </a:t>
          </a:r>
          <a:r>
            <a:rPr lang="ru-RU" sz="3200" b="1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127</a:t>
          </a: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единиц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оборудования</a:t>
          </a:r>
          <a:endParaRPr lang="ru-RU" sz="14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452324" y="599041"/>
        <a:ext cx="1529059" cy="7462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0BB631-11AF-4584-9A98-05F292CA83D3}">
      <dsp:nvSpPr>
        <dsp:cNvPr id="0" name=""/>
        <dsp:cNvSpPr/>
      </dsp:nvSpPr>
      <dsp:spPr>
        <a:xfrm>
          <a:off x="576070" y="576066"/>
          <a:ext cx="2041820" cy="12250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69,5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млн.руб. – приобретены лекарственные препараты для профилактики ССЗ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76070" y="576066"/>
        <a:ext cx="2041820" cy="1225092"/>
      </dsp:txXfrm>
    </dsp:sp>
    <dsp:sp modelId="{96ECCF05-8D08-4EF1-A42C-F4304105E083}">
      <dsp:nvSpPr>
        <dsp:cNvPr id="0" name=""/>
        <dsp:cNvSpPr/>
      </dsp:nvSpPr>
      <dsp:spPr>
        <a:xfrm>
          <a:off x="2736295" y="576066"/>
          <a:ext cx="3139401" cy="12250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96%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граждан, перенесших острое нарушение мозгового кровообращения и инфаркт </a:t>
          </a:r>
          <a:r>
            <a:rPr lang="ru-RU" sz="12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миакарда</a:t>
          </a:r>
          <a:r>
            <a:rPr lang="ru-RU" sz="12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бесплатно получили лекарственные препараты (план 85%)</a:t>
          </a:r>
          <a:endParaRPr lang="ru-RU" sz="12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736295" y="576066"/>
        <a:ext cx="3139401" cy="1225092"/>
      </dsp:txXfrm>
    </dsp:sp>
    <dsp:sp modelId="{B3D2ECD8-7B53-4FDB-B070-A375CF348567}">
      <dsp:nvSpPr>
        <dsp:cNvPr id="0" name=""/>
        <dsp:cNvSpPr/>
      </dsp:nvSpPr>
      <dsp:spPr>
        <a:xfrm>
          <a:off x="6048680" y="576066"/>
          <a:ext cx="2041820" cy="12250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31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единица оборудования приобретена для сосудистых центров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48680" y="576066"/>
        <a:ext cx="2041820" cy="1225092"/>
      </dsp:txXfrm>
    </dsp:sp>
    <dsp:sp modelId="{E141DF87-02D5-4881-B9FE-09236FF85A6B}">
      <dsp:nvSpPr>
        <dsp:cNvPr id="0" name=""/>
        <dsp:cNvSpPr/>
      </dsp:nvSpPr>
      <dsp:spPr>
        <a:xfrm>
          <a:off x="144010" y="2088231"/>
          <a:ext cx="2041820" cy="12250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1 242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рентген-эндоваскулярных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вмешательств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10" y="2088231"/>
        <a:ext cx="2041820" cy="1225092"/>
      </dsp:txXfrm>
    </dsp:sp>
    <dsp:sp modelId="{2A585B0D-8ECF-4CC7-9947-F0E725AF91D4}">
      <dsp:nvSpPr>
        <dsp:cNvPr id="0" name=""/>
        <dsp:cNvSpPr/>
      </dsp:nvSpPr>
      <dsp:spPr>
        <a:xfrm>
          <a:off x="2232241" y="2088231"/>
          <a:ext cx="2041820" cy="12250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17,4%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больничная летальность от инфаркта </a:t>
          </a:r>
          <a:r>
            <a:rPr lang="ru-RU" sz="14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миакарда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(план 17,4%)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32241" y="2088231"/>
        <a:ext cx="2041820" cy="1225092"/>
      </dsp:txXfrm>
    </dsp:sp>
    <dsp:sp modelId="{0FB11A41-8E55-411F-B81F-E700A9F79690}">
      <dsp:nvSpPr>
        <dsp:cNvPr id="0" name=""/>
        <dsp:cNvSpPr/>
      </dsp:nvSpPr>
      <dsp:spPr>
        <a:xfrm>
          <a:off x="4464503" y="2088231"/>
          <a:ext cx="2041820" cy="12250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20,9 %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больничная летальность от острого нарушения мозгового кровообращения (план 21,5%)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64503" y="2088231"/>
        <a:ext cx="2041820" cy="1225092"/>
      </dsp:txXfrm>
    </dsp:sp>
    <dsp:sp modelId="{BB93BE87-FF71-4DB1-ACB5-DE14D6E5E45E}">
      <dsp:nvSpPr>
        <dsp:cNvPr id="0" name=""/>
        <dsp:cNvSpPr/>
      </dsp:nvSpPr>
      <dsp:spPr>
        <a:xfrm>
          <a:off x="6624728" y="2088231"/>
          <a:ext cx="2041820" cy="122509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3,29%</a:t>
          </a:r>
          <a:r>
            <a:rPr lang="ru-RU" sz="19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летальность больных с ССЗ (план 3,35%)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24728" y="2088231"/>
        <a:ext cx="2041820" cy="122509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421CB3-B0FC-446E-9AD5-5E35EAF4B704}">
      <dsp:nvSpPr>
        <dsp:cNvPr id="0" name=""/>
        <dsp:cNvSpPr/>
      </dsp:nvSpPr>
      <dsp:spPr>
        <a:xfrm>
          <a:off x="134411" y="199220"/>
          <a:ext cx="2106843" cy="70896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12 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единиц оборудования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приобретено </a:t>
          </a:r>
          <a:endParaRPr lang="ru-RU" sz="1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4411" y="199220"/>
        <a:ext cx="2106843" cy="708963"/>
      </dsp:txXfrm>
    </dsp:sp>
    <dsp:sp modelId="{1D2E19D4-1C06-4187-9B1C-64F98BC47B47}">
      <dsp:nvSpPr>
        <dsp:cNvPr id="0" name=""/>
        <dsp:cNvSpPr/>
      </dsp:nvSpPr>
      <dsp:spPr>
        <a:xfrm>
          <a:off x="2361858" y="34923"/>
          <a:ext cx="3063971" cy="134481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центра онкологической помощи посетили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2800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пациентов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5365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посещений</a:t>
          </a:r>
          <a:endParaRPr lang="ru-RU" sz="1500" kern="1200" dirty="0">
            <a:solidFill>
              <a:schemeClr val="tx1"/>
            </a:solidFill>
          </a:endParaRPr>
        </a:p>
      </dsp:txBody>
      <dsp:txXfrm>
        <a:off x="2361858" y="34923"/>
        <a:ext cx="3063971" cy="1344816"/>
      </dsp:txXfrm>
    </dsp:sp>
    <dsp:sp modelId="{11D776B8-352C-4813-8CCA-76D704D473F2}">
      <dsp:nvSpPr>
        <dsp:cNvPr id="0" name=""/>
        <dsp:cNvSpPr/>
      </dsp:nvSpPr>
      <dsp:spPr>
        <a:xfrm>
          <a:off x="5550761" y="88988"/>
          <a:ext cx="2724810" cy="109671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58,7 %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злокачественных новообразований выявлено на 1-2 стадии (план 56,4%)</a:t>
          </a:r>
          <a:endParaRPr lang="ru-RU" sz="1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550761" y="88988"/>
        <a:ext cx="2724810" cy="1096711"/>
      </dsp:txXfrm>
    </dsp:sp>
    <dsp:sp modelId="{D891FC42-F889-409F-ADE0-8A26B1679CCB}">
      <dsp:nvSpPr>
        <dsp:cNvPr id="0" name=""/>
        <dsp:cNvSpPr/>
      </dsp:nvSpPr>
      <dsp:spPr>
        <a:xfrm>
          <a:off x="216034" y="1512175"/>
          <a:ext cx="2655295" cy="15931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71%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пациентов с </a:t>
          </a:r>
          <a:r>
            <a:rPr lang="ru-RU" sz="15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онко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заболеваниями (на диспансерном наблюдении) прошли обследование или лечение  (план 70%)</a:t>
          </a:r>
          <a:endParaRPr lang="ru-RU" sz="1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6034" y="1512175"/>
        <a:ext cx="2655295" cy="1593177"/>
      </dsp:txXfrm>
    </dsp:sp>
    <dsp:sp modelId="{7A892439-BE90-4AEB-A98B-2AA6FDF56060}">
      <dsp:nvSpPr>
        <dsp:cNvPr id="0" name=""/>
        <dsp:cNvSpPr/>
      </dsp:nvSpPr>
      <dsp:spPr>
        <a:xfrm>
          <a:off x="2808319" y="1440164"/>
          <a:ext cx="2655295" cy="15931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18%</a:t>
          </a:r>
          <a:r>
            <a:rPr lang="ru-RU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одногодичная летальность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(план 25,8%)</a:t>
          </a:r>
          <a:endParaRPr lang="ru-RU" sz="1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08319" y="1440164"/>
        <a:ext cx="2655295" cy="1593177"/>
      </dsp:txXfrm>
    </dsp:sp>
    <dsp:sp modelId="{9EA0A5DF-40E9-49A2-9FE7-1AF86EEC141C}">
      <dsp:nvSpPr>
        <dsp:cNvPr id="0" name=""/>
        <dsp:cNvSpPr/>
      </dsp:nvSpPr>
      <dsp:spPr>
        <a:xfrm>
          <a:off x="5616612" y="1512175"/>
          <a:ext cx="2655295" cy="15931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56,3 %</a:t>
          </a:r>
          <a:r>
            <a:rPr lang="ru-RU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удельный вес больных состоящих на учете 5 и более лет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(план 56,3%)</a:t>
          </a:r>
          <a:endParaRPr lang="ru-RU" sz="17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16612" y="1512175"/>
        <a:ext cx="2655295" cy="159317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D776B8-352C-4813-8CCA-76D704D473F2}">
      <dsp:nvSpPr>
        <dsp:cNvPr id="0" name=""/>
        <dsp:cNvSpPr/>
      </dsp:nvSpPr>
      <dsp:spPr>
        <a:xfrm>
          <a:off x="144018" y="144014"/>
          <a:ext cx="2193235" cy="123096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Ведется реконструкция лечебного корпуса детской больницы (</a:t>
          </a:r>
          <a:r>
            <a:rPr lang="ru-RU" sz="16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ввод в 2024 году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)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18" y="144014"/>
        <a:ext cx="2193235" cy="1230964"/>
      </dsp:txXfrm>
    </dsp:sp>
    <dsp:sp modelId="{D944B627-21B1-419E-9179-790B0CAF3A13}">
      <dsp:nvSpPr>
        <dsp:cNvPr id="0" name=""/>
        <dsp:cNvSpPr/>
      </dsp:nvSpPr>
      <dsp:spPr>
        <a:xfrm>
          <a:off x="2430585" y="2119"/>
          <a:ext cx="3050155" cy="139376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100%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 детских поликлиник и детских поликлинических отделений создана современная инфраструктура оказания медицинской помощи детям</a:t>
          </a:r>
          <a:endParaRPr lang="ru-RU" sz="1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430585" y="2119"/>
        <a:ext cx="3050155" cy="1393767"/>
      </dsp:txXfrm>
    </dsp:sp>
    <dsp:sp modelId="{91B19BDA-5021-4973-97EE-37F49698837A}">
      <dsp:nvSpPr>
        <dsp:cNvPr id="0" name=""/>
        <dsp:cNvSpPr/>
      </dsp:nvSpPr>
      <dsp:spPr>
        <a:xfrm>
          <a:off x="5669786" y="3651"/>
          <a:ext cx="2837670" cy="117518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82,3%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5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укомлектованность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500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врачами-педиаторами</a:t>
          </a:r>
          <a:endParaRPr lang="ru-RU" sz="1500" kern="1200" dirty="0" smtClean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(план 82,2%)</a:t>
          </a:r>
          <a:endParaRPr lang="ru-RU" sz="1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669786" y="3651"/>
        <a:ext cx="2837670" cy="1175187"/>
      </dsp:txXfrm>
    </dsp:sp>
    <dsp:sp modelId="{9EA0A5DF-40E9-49A2-9FE7-1AF86EEC141C}">
      <dsp:nvSpPr>
        <dsp:cNvPr id="0" name=""/>
        <dsp:cNvSpPr/>
      </dsp:nvSpPr>
      <dsp:spPr>
        <a:xfrm>
          <a:off x="0" y="1440165"/>
          <a:ext cx="2262020" cy="170260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37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случаев на 100 тыс.детей (план 53) -смертность детей в возрасте 0-17 лет</a:t>
          </a:r>
          <a:endParaRPr lang="ru-RU" sz="1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440165"/>
        <a:ext cx="2262020" cy="1702602"/>
      </dsp:txXfrm>
    </dsp:sp>
    <dsp:sp modelId="{822CC3A2-96C5-40D4-AAF0-5B2494A0FA47}">
      <dsp:nvSpPr>
        <dsp:cNvPr id="0" name=""/>
        <dsp:cNvSpPr/>
      </dsp:nvSpPr>
      <dsp:spPr>
        <a:xfrm>
          <a:off x="2592289" y="1660891"/>
          <a:ext cx="3171494" cy="1702602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54,5 %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доля посещений детьми поликлиник с профилактическими целями, </a:t>
          </a: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91,98 %</a:t>
          </a:r>
          <a:r>
            <a:rPr lang="ru-RU" sz="15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детей прошли профилактический  осмотр (план 76,7%)</a:t>
          </a:r>
          <a:endParaRPr lang="ru-RU" sz="15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92289" y="1660891"/>
        <a:ext cx="3171494" cy="1702602"/>
      </dsp:txXfrm>
    </dsp:sp>
    <dsp:sp modelId="{657D54BB-3D25-4655-8975-75A79153C75D}">
      <dsp:nvSpPr>
        <dsp:cNvPr id="0" name=""/>
        <dsp:cNvSpPr/>
      </dsp:nvSpPr>
      <dsp:spPr>
        <a:xfrm>
          <a:off x="6047231" y="1729020"/>
          <a:ext cx="2665736" cy="122926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5289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беременных женщин получили помощь за счет средств родовых сертификатов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47231" y="1729020"/>
        <a:ext cx="2665736" cy="122926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891FC42-F889-409F-ADE0-8A26B1679CCB}">
      <dsp:nvSpPr>
        <dsp:cNvPr id="0" name=""/>
        <dsp:cNvSpPr/>
      </dsp:nvSpPr>
      <dsp:spPr>
        <a:xfrm>
          <a:off x="147684" y="1308963"/>
          <a:ext cx="2722802" cy="163368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0" u="none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72,4%</a:t>
          </a:r>
          <a:r>
            <a:rPr lang="ru-RU" sz="3200" b="0" i="0" u="none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0" i="0" u="none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Укомплектованность фельдшерских пунктов, фельдшерско-акушерских пунктов, врачебных амбулаторий медицинскими работниками</a:t>
          </a:r>
          <a:endParaRPr lang="ru-RU" sz="16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7684" y="1308963"/>
        <a:ext cx="2722802" cy="1633681"/>
      </dsp:txXfrm>
    </dsp:sp>
    <dsp:sp modelId="{FA0BA08C-D950-472E-8115-71ED39ECB54A}">
      <dsp:nvSpPr>
        <dsp:cNvPr id="0" name=""/>
        <dsp:cNvSpPr/>
      </dsp:nvSpPr>
      <dsp:spPr>
        <a:xfrm>
          <a:off x="2879717" y="201392"/>
          <a:ext cx="2722802" cy="163368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0" u="none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68,11%</a:t>
          </a:r>
          <a:r>
            <a:rPr lang="ru-RU" sz="1600" b="0" i="0" u="none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Укомплектованность медицинских организаций, оказывающих медицинскую помощь в амбулаторных условиях врачами</a:t>
          </a:r>
          <a:endParaRPr lang="ru-RU" sz="16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79717" y="201392"/>
        <a:ext cx="2722802" cy="1633681"/>
      </dsp:txXfrm>
    </dsp:sp>
    <dsp:sp modelId="{8284F324-04C6-4841-B02B-48CEFC8E8465}">
      <dsp:nvSpPr>
        <dsp:cNvPr id="0" name=""/>
        <dsp:cNvSpPr/>
      </dsp:nvSpPr>
      <dsp:spPr>
        <a:xfrm>
          <a:off x="5832651" y="1316674"/>
          <a:ext cx="2722802" cy="1633681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i="0" u="none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77,14%</a:t>
          </a:r>
          <a:r>
            <a:rPr lang="ru-RU" sz="1600" b="0" i="0" u="none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Укомплектованность медицинских организаций, оказывающих медицинскую помощь в амбулаторных условиях средними медицинскими работниками</a:t>
          </a:r>
          <a:endParaRPr lang="ru-RU" sz="16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32651" y="1316674"/>
        <a:ext cx="2722802" cy="163368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B76761-3633-43BD-9797-87F09BB312AC}">
      <dsp:nvSpPr>
        <dsp:cNvPr id="0" name=""/>
        <dsp:cNvSpPr/>
      </dsp:nvSpPr>
      <dsp:spPr>
        <a:xfrm>
          <a:off x="2488" y="24917"/>
          <a:ext cx="8494455" cy="1468710"/>
        </a:xfrm>
        <a:prstGeom prst="flowChartAlternateProcess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Открыта дистанционная запись: врач-терапевт участковый, врач-педиатр участковый, врач-акушер-гинеколог, врач-стоматолог, врач общей практики (семейный врач), врач-стоматолог-терапевт,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врач-стоматолог-детский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врач-хирург, врач-офтальмолог,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врач-оториноларинголог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, врач-психиатр детский (врач-психиатр подростковый), врач-фтизиатр, врач-психиатр-нарколог, </a:t>
          </a:r>
          <a:r>
            <a:rPr lang="ru-RU" sz="1800" kern="1200" dirty="0" err="1" smtClean="0">
              <a:latin typeface="Times New Roman" pitchFamily="18" charset="0"/>
              <a:cs typeface="Times New Roman" pitchFamily="18" charset="0"/>
            </a:rPr>
            <a:t>врач-детский</a:t>
          </a: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 хирург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88" y="24917"/>
        <a:ext cx="8494455" cy="1468710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076095-4C59-44C7-AB58-DF2D1AD003DC}">
      <dsp:nvSpPr>
        <dsp:cNvPr id="0" name=""/>
        <dsp:cNvSpPr/>
      </dsp:nvSpPr>
      <dsp:spPr>
        <a:xfrm>
          <a:off x="0" y="504053"/>
          <a:ext cx="2655295" cy="15931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144,052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граждан воспользовались сервисом Личный кабинет«Мое здоровье»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504053"/>
        <a:ext cx="2655295" cy="1593177"/>
      </dsp:txXfrm>
    </dsp:sp>
    <dsp:sp modelId="{AC93C46A-867A-494E-82F5-BA4006EB38C4}">
      <dsp:nvSpPr>
        <dsp:cNvPr id="0" name=""/>
        <dsp:cNvSpPr/>
      </dsp:nvSpPr>
      <dsp:spPr>
        <a:xfrm>
          <a:off x="2880331" y="504053"/>
          <a:ext cx="2655295" cy="15931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29,4%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записей на прием к врачу совершено дистанционно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80331" y="504053"/>
        <a:ext cx="2655295" cy="1593177"/>
      </dsp:txXfrm>
    </dsp:sp>
    <dsp:sp modelId="{8985EABB-077B-4294-8440-ACC3FE279115}">
      <dsp:nvSpPr>
        <dsp:cNvPr id="0" name=""/>
        <dsp:cNvSpPr/>
      </dsp:nvSpPr>
      <dsp:spPr>
        <a:xfrm>
          <a:off x="5832647" y="432041"/>
          <a:ext cx="2655295" cy="159317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100%</a:t>
          </a: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рабочих мест мед работников подключены к медицинским информационным системам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32647" y="432041"/>
        <a:ext cx="2655295" cy="1593177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1D776B8-352C-4813-8CCA-76D704D473F2}">
      <dsp:nvSpPr>
        <dsp:cNvPr id="0" name=""/>
        <dsp:cNvSpPr/>
      </dsp:nvSpPr>
      <dsp:spPr>
        <a:xfrm>
          <a:off x="1224167" y="1152110"/>
          <a:ext cx="2901045" cy="1944233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0" i="0" u="none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11,5 тысяч </a:t>
          </a:r>
          <a:r>
            <a:rPr lang="ru-RU" sz="2000" b="0" i="0" u="none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иностранных граждан  получили лечение  (план 11)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24167" y="1152110"/>
        <a:ext cx="2901045" cy="1944233"/>
      </dsp:txXfrm>
    </dsp:sp>
    <dsp:sp modelId="{EDBD4241-4640-47F9-AE05-5A8E8769D4A1}">
      <dsp:nvSpPr>
        <dsp:cNvPr id="0" name=""/>
        <dsp:cNvSpPr/>
      </dsp:nvSpPr>
      <dsp:spPr>
        <a:xfrm>
          <a:off x="5831257" y="1152534"/>
          <a:ext cx="2713719" cy="1775278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0" i="0" u="none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0,3</a:t>
          </a:r>
          <a:r>
            <a:rPr lang="ru-RU" sz="3200" b="0" i="0" u="none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 млн.долларов </a:t>
          </a:r>
          <a:r>
            <a:rPr lang="ru-RU" sz="2000" b="0" i="0" u="none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-сумма дохода от лечения иностранных граждан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831257" y="1152534"/>
        <a:ext cx="2713719" cy="1775278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59AFC0F-CD34-4BD0-A137-0DCD16904FC4}">
      <dsp:nvSpPr>
        <dsp:cNvPr id="0" name=""/>
        <dsp:cNvSpPr/>
      </dsp:nvSpPr>
      <dsp:spPr>
        <a:xfrm>
          <a:off x="0" y="157515"/>
          <a:ext cx="2991658" cy="14313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14,4 %</a:t>
          </a:r>
          <a:r>
            <a:rPr lang="ru-RU" sz="13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зданий медицинских организаций, оказывающих первичную медико-санитарную помощь, находящихся в аварийном состоянии, требующих сноса, реконструкции и капитального ремонта</a:t>
          </a:r>
          <a:endParaRPr lang="ru-RU" sz="13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57515"/>
        <a:ext cx="2991658" cy="1431369"/>
      </dsp:txXfrm>
    </dsp:sp>
    <dsp:sp modelId="{11D776B8-352C-4813-8CCA-76D704D473F2}">
      <dsp:nvSpPr>
        <dsp:cNvPr id="0" name=""/>
        <dsp:cNvSpPr/>
      </dsp:nvSpPr>
      <dsp:spPr>
        <a:xfrm>
          <a:off x="3273363" y="69529"/>
          <a:ext cx="2556259" cy="14313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Начато строительство </a:t>
          </a: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2-х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медицинских организаций (завершение 2023-2024гг)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73363" y="69529"/>
        <a:ext cx="2556259" cy="1431369"/>
      </dsp:txXfrm>
    </dsp:sp>
    <dsp:sp modelId="{AF3DC2E6-57F9-4D69-A819-D44BD32BC933}">
      <dsp:nvSpPr>
        <dsp:cNvPr id="0" name=""/>
        <dsp:cNvSpPr/>
      </dsp:nvSpPr>
      <dsp:spPr>
        <a:xfrm>
          <a:off x="5918296" y="136517"/>
          <a:ext cx="2385616" cy="14313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16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объектов медицинских организаций закончен ремонт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18296" y="136517"/>
        <a:ext cx="2385616" cy="1431369"/>
      </dsp:txXfrm>
    </dsp:sp>
    <dsp:sp modelId="{0C13C5B2-2529-4E4B-BA1D-D6E9C7D59FCD}">
      <dsp:nvSpPr>
        <dsp:cNvPr id="0" name=""/>
        <dsp:cNvSpPr/>
      </dsp:nvSpPr>
      <dsp:spPr>
        <a:xfrm>
          <a:off x="227061" y="1732690"/>
          <a:ext cx="2385616" cy="14313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20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модульных конструкций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приобретено и смонтировано </a:t>
          </a:r>
        </a:p>
      </dsp:txBody>
      <dsp:txXfrm>
        <a:off x="227061" y="1732690"/>
        <a:ext cx="2385616" cy="1431369"/>
      </dsp:txXfrm>
    </dsp:sp>
    <dsp:sp modelId="{DA927C87-B896-49B5-B8D9-D1A5EE2D9458}">
      <dsp:nvSpPr>
        <dsp:cNvPr id="0" name=""/>
        <dsp:cNvSpPr/>
      </dsp:nvSpPr>
      <dsp:spPr>
        <a:xfrm>
          <a:off x="2627326" y="1739460"/>
          <a:ext cx="3600420" cy="14313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14,7%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оборудования в подразделениях, оказывающих медицинскую помощь в амбулаторных условиях, со сроком эксплуатации свыше 10 лет от общего числа данного вида оборудования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27326" y="1739460"/>
        <a:ext cx="3600420" cy="1431369"/>
      </dsp:txXfrm>
    </dsp:sp>
    <dsp:sp modelId="{CB82B261-B10B-4E64-A39D-7BFC56534D95}">
      <dsp:nvSpPr>
        <dsp:cNvPr id="0" name=""/>
        <dsp:cNvSpPr/>
      </dsp:nvSpPr>
      <dsp:spPr>
        <a:xfrm>
          <a:off x="6192677" y="1584171"/>
          <a:ext cx="2027487" cy="143136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rPr>
            <a:t>95</a:t>
          </a:r>
          <a:r>
            <a:rPr lang="ru-RU" sz="3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единиц оборудования приобретено</a:t>
          </a:r>
          <a:endParaRPr lang="ru-RU" sz="1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192677" y="1584171"/>
        <a:ext cx="2027487" cy="14313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107031" tIns="53515" rIns="107031" bIns="53515" rtlCol="0"/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919" y="0"/>
            <a:ext cx="2945659" cy="496332"/>
          </a:xfrm>
          <a:prstGeom prst="rect">
            <a:avLst/>
          </a:prstGeom>
        </p:spPr>
        <p:txBody>
          <a:bodyPr vert="horz" lIns="107031" tIns="53515" rIns="107031" bIns="53515" rtlCol="0"/>
          <a:lstStyle>
            <a:lvl1pPr algn="r">
              <a:defRPr sz="1400"/>
            </a:lvl1pPr>
          </a:lstStyle>
          <a:p>
            <a:fld id="{2DA2C71D-1638-43DB-A691-15DCEEA2F19E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07031" tIns="53515" rIns="107031" bIns="5351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107031" tIns="53515" rIns="107031" bIns="5351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107031" tIns="53515" rIns="107031" bIns="53515" rtlCol="0" anchor="b"/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919" y="9428583"/>
            <a:ext cx="2945659" cy="496332"/>
          </a:xfrm>
          <a:prstGeom prst="rect">
            <a:avLst/>
          </a:prstGeom>
        </p:spPr>
        <p:txBody>
          <a:bodyPr vert="horz" lIns="107031" tIns="53515" rIns="107031" bIns="53515" rtlCol="0" anchor="b"/>
          <a:lstStyle>
            <a:lvl1pPr algn="r">
              <a:defRPr sz="1400"/>
            </a:lvl1pPr>
          </a:lstStyle>
          <a:p>
            <a:fld id="{E6E8DE3D-924E-437A-BE32-B424E5821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158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E8DE3D-924E-437A-BE32-B424E5821A2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 bwMode="auto">
          <a:xfrm>
            <a:off x="685800" y="1597819"/>
            <a:ext cx="7772400" cy="1102519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0BB688B-D2F6-422E-B3E6-C2D46B6D6FAA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E685886-EE00-4B89-88E9-6BB1D7990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AB73EBA6-3721-4EF7-A5A8-51BAC50063FA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B9B197B-BBB7-4615-B8DA-B2A2C31E9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05979"/>
            <a:ext cx="2057400" cy="4388644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05979"/>
            <a:ext cx="6019800" cy="4388644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58A6881C-C225-477E-B869-7BC27720BFA9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5490F3D4-B6EA-41D6-A93D-A6A39970A2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10E96FD-5621-48D4-BA9B-CFA9DFF2424C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8F89F5-912A-4738-A6C6-02D4EEABC9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75211625-78E7-463B-9A23-D9D36E1A6FEC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39D6A38-FA6A-4F5B-8B5B-0D201C9D7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337E394-B3FD-49A7-828A-9CD495415D1B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94CE01A1-FB05-467B-B244-33F2D31AE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8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92EE2A50-1EA2-403A-AE26-E23B0167DF3D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886408B3-5E56-4AEA-AEC3-572264E299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2B65BEF-6AF6-46D9-BCD5-EB9B8F015B7A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9B3B7D1-075D-4636-870F-AF5FAF905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628FCC26-FA76-4EC6-8C42-6FF5A27ECF0A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83FE0B12-DF49-4C28-AB4A-A975C1DC7D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 bwMode="auto"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32C6CA7-B89A-4F00-95EB-41796B7FD75D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9AB1193B-B70C-440A-B598-2B6BDDF4B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/>
            </a:pPr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B161431-9E7B-45F0-9ECF-2F7F233234CE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CC9E7F2-045D-4E18-A026-1DD6354C8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6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CEE214-E6EB-4088-9C9A-1DE51E6859BE}" type="datetimeFigureOut">
              <a:rPr lang="ru-RU"/>
              <a:pPr>
                <a:defRPr/>
              </a:pPr>
              <a:t>17.05.2023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cs typeface="+mn-cs"/>
              </a:defRPr>
            </a:lvl1pPr>
          </a:lstStyle>
          <a:p>
            <a:pPr>
              <a:defRPr/>
            </a:pPr>
            <a:fld id="{404EA072-BE97-42BB-BE87-5DAEF7562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"/>
        </a:defRPr>
      </a:lvl2pPr>
      <a:lvl3pPr algn="ctr"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"/>
        </a:defRPr>
      </a:lvl3pPr>
      <a:lvl4pPr algn="ctr"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"/>
        </a:defRPr>
      </a:lvl4pPr>
      <a:lvl5pPr algn="ctr"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"/>
        </a:defRPr>
      </a:lvl5pPr>
      <a:lvl6pPr marL="457200" algn="ctr"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"/>
        </a:defRPr>
      </a:lvl6pPr>
      <a:lvl7pPr marL="914400" algn="ctr"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"/>
        </a:defRPr>
      </a:lvl7pPr>
      <a:lvl8pPr marL="1371600" algn="ctr"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"/>
        </a:defRPr>
      </a:lvl8pPr>
      <a:lvl9pPr marL="1828800" algn="ctr">
        <a:spcBef>
          <a:spcPts val="0"/>
        </a:spcBef>
        <a:spcAft>
          <a:spcPts val="0"/>
        </a:spcAft>
        <a:defRPr sz="4400">
          <a:solidFill>
            <a:schemeClr val="tx1"/>
          </a:solidFill>
          <a:latin typeface="Calibri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>
        <a:spcBef>
          <a:spcPts val="0"/>
        </a:spcBef>
        <a:spcAft>
          <a:spcPts val="0"/>
        </a:spcAft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>
        <a:spcBef>
          <a:spcPts val="0"/>
        </a:spcBef>
        <a:spcAft>
          <a:spcPts val="0"/>
        </a:spcAft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>
        <a:spcBef>
          <a:spcPts val="0"/>
        </a:spcBef>
        <a:spcAft>
          <a:spcPts val="0"/>
        </a:spcAft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>
        <a:spcBef>
          <a:spcPts val="0"/>
        </a:spcBef>
        <a:spcAft>
          <a:spcPts val="0"/>
        </a:spcAft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8.xml"/><Relationship Id="rId7" Type="http://schemas.openxmlformats.org/officeDocument/2006/relationships/image" Target="../media/image6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10.xml"/><Relationship Id="rId7" Type="http://schemas.openxmlformats.org/officeDocument/2006/relationships/image" Target="../media/image8.jpeg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/>
          <p:nvPr/>
        </p:nvSpPr>
        <p:spPr bwMode="auto">
          <a:xfrm>
            <a:off x="0" y="1653649"/>
            <a:ext cx="9144000" cy="1512224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«Об итогах реализации национального проекта «Здравоохранение» в 2022 году и задачах на 2023 год»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Группа 14"/>
          <p:cNvGrpSpPr/>
          <p:nvPr/>
        </p:nvGrpSpPr>
        <p:grpSpPr bwMode="auto">
          <a:xfrm>
            <a:off x="179512" y="1923678"/>
            <a:ext cx="1331913" cy="945356"/>
            <a:chOff x="1142976" y="857232"/>
            <a:chExt cx="1332000" cy="1260000"/>
          </a:xfrm>
        </p:grpSpPr>
        <p:pic>
          <p:nvPicPr>
            <p:cNvPr id="6" name="Рисунок 3" descr="Kostromskaya_obl_coa.gif"/>
            <p:cNvPicPr>
              <a:picLocks noChangeAspect="1"/>
            </p:cNvPicPr>
            <p:nvPr/>
          </p:nvPicPr>
          <p:blipFill>
            <a:blip r:embed="rId2" cstate="print"/>
            <a:stretch/>
          </p:blipFill>
          <p:spPr bwMode="auto">
            <a:xfrm>
              <a:off x="1285852" y="1000108"/>
              <a:ext cx="1071569" cy="921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Овал 17"/>
            <p:cNvSpPr/>
            <p:nvPr/>
          </p:nvSpPr>
          <p:spPr bwMode="auto">
            <a:xfrm>
              <a:off x="1142976" y="857232"/>
              <a:ext cx="1332000" cy="1260000"/>
            </a:xfrm>
            <a:prstGeom prst="ellipse">
              <a:avLst/>
            </a:prstGeom>
            <a:noFill/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accent4"/>
                </a:solidFill>
              </a:endParaRPr>
            </a:p>
          </p:txBody>
        </p:sp>
      </p:grpSp>
      <p:sp>
        <p:nvSpPr>
          <p:cNvPr id="8" name="TextBox 24"/>
          <p:cNvSpPr>
            <a:spLocks/>
          </p:cNvSpPr>
          <p:nvPr/>
        </p:nvSpPr>
        <p:spPr bwMode="auto">
          <a:xfrm>
            <a:off x="611560" y="3227593"/>
            <a:ext cx="8243887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1400">
                <a:solidFill>
                  <a:srgbClr val="17375E"/>
                </a:solidFill>
                <a:latin typeface="Arial"/>
              </a:rPr>
              <a:t>Гирин Николай Владимирович</a:t>
            </a:r>
          </a:p>
          <a:p>
            <a:pPr algn="r">
              <a:defRPr/>
            </a:pPr>
            <a:r>
              <a:rPr lang="ru-RU" sz="1400">
                <a:solidFill>
                  <a:srgbClr val="17375E"/>
                </a:solidFill>
                <a:latin typeface="Arial"/>
              </a:rPr>
              <a:t>директор департамента здравоохранения</a:t>
            </a:r>
            <a:endParaRPr/>
          </a:p>
          <a:p>
            <a:pPr algn="r">
              <a:defRPr/>
            </a:pPr>
            <a:r>
              <a:rPr lang="ru-RU" sz="1400">
                <a:solidFill>
                  <a:srgbClr val="17375E"/>
                </a:solidFill>
                <a:latin typeface="Arial"/>
              </a:rPr>
              <a:t> Костромской области</a:t>
            </a:r>
            <a:endParaRPr lang="en-US" sz="1400">
              <a:solidFill>
                <a:srgbClr val="17375E"/>
              </a:solidFill>
              <a:latin typeface="Arial"/>
            </a:endParaRPr>
          </a:p>
          <a:p>
            <a:pPr algn="r">
              <a:defRPr/>
            </a:pPr>
            <a:endParaRPr lang="ru-RU" sz="1400">
              <a:solidFill>
                <a:srgbClr val="17375E"/>
              </a:solidFill>
              <a:latin typeface="Arial"/>
            </a:endParaRPr>
          </a:p>
          <a:p>
            <a:pPr algn="r"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rPr>
              <a:t>www.dzo-kostroma.ru</a:t>
            </a:r>
          </a:p>
          <a:p>
            <a:pPr algn="r">
              <a:defRPr/>
            </a:pPr>
            <a:endParaRPr lang="ru-RU" sz="1400">
              <a:solidFill>
                <a:srgbClr val="17375E"/>
              </a:solidFill>
              <a:latin typeface="Arial"/>
            </a:endParaRPr>
          </a:p>
          <a:p>
            <a:pPr algn="r">
              <a:defRPr/>
            </a:pPr>
            <a:endParaRPr lang="en-US" sz="1400">
              <a:solidFill>
                <a:srgbClr val="17375E"/>
              </a:solidFill>
              <a:latin typeface="Arial"/>
            </a:endParaRPr>
          </a:p>
          <a:p>
            <a:pPr algn="r">
              <a:defRPr/>
            </a:pPr>
            <a:r>
              <a:rPr lang="ru-RU" sz="1400">
                <a:solidFill>
                  <a:schemeClr val="tx2">
                    <a:lumMod val="75000"/>
                  </a:schemeClr>
                </a:solidFill>
                <a:latin typeface="Arial"/>
              </a:rPr>
              <a:t>  </a:t>
            </a:r>
            <a:endParaRPr/>
          </a:p>
          <a:p>
            <a:pPr algn="r">
              <a:defRPr/>
            </a:pPr>
            <a:endParaRPr lang="ru-RU" sz="1200">
              <a:solidFill>
                <a:srgbClr val="17375E"/>
              </a:solid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755576" y="205979"/>
            <a:ext cx="8064896" cy="857250"/>
          </a:xfrm>
        </p:spPr>
        <p:txBody>
          <a:bodyPr/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Экспорт медицинских услуг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10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98757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Экспорт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мед.услуг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 оказание врачебной помощи иностранцам-нерезидентам на территории России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79512" y="1635646"/>
          <a:ext cx="8640960" cy="3096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28" name="AutoShape 4" descr="C:\Users\kulikovaap\Desktop\%D1%88%D0%B0%D0%B1%D0%BB%D0%BE%D0%BD %D1%82%D0%B0%D0%B1%D0%BB%D0%B8%D1%86%D1%8B %D0%BE%D1%82%D1%87%D0%B5%D1%82%D0%BE%D0%B2\%D0%B4%D0%BB%D1%8F %D0%BF%D1%80%D0%B5%D0%B7%D0%B5%D0%BD%D1%82%D0%B0%D1%86%D0%B8%D0%B9\i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C:\Users\kulikovaap\Desktop\%D1%88%D0%B0%D0%B1%D0%BB%D0%BE%D0%BD %D1%82%D0%B0%D0%B1%D0%BB%D0%B8%D1%86%D1%8B %D0%BE%D1%82%D1%87%D0%B5%D1%82%D0%BE%D0%B2\%D0%B4%D0%BB%D1%8F %D0%BF%D1%80%D0%B5%D0%B7%D0%B5%D0%BD%D1%82%D0%B0%D1%86%D0%B8%D0%B9\i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C:\Users\kulikovaap\Desktop\%D1%88%D0%B0%D0%B1%D0%BB%D0%BE%D0%BD %D1%82%D0%B0%D0%B1%D0%BB%D0%B8%D1%86%D1%8B %D0%BE%D1%82%D1%87%D0%B5%D1%82%D0%BE%D0%B2\%D0%B4%D0%BB%D1%8F %D0%BF%D1%80%D0%B5%D0%B7%D0%B5%D0%BD%D1%82%D0%B0%D1%86%D0%B8%D0%B9\i (1)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gas-kvas.com/uploads/posts/2023-01/1673953518_gas-kvas-com-p-risunok-na-meditsinskuyu-temu-v-podderzhku-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563638"/>
            <a:ext cx="2304256" cy="1600977"/>
          </a:xfrm>
          <a:prstGeom prst="rect">
            <a:avLst/>
          </a:prstGeom>
          <a:noFill/>
        </p:spPr>
      </p:pic>
      <p:pic>
        <p:nvPicPr>
          <p:cNvPr id="1039" name="Picture 15" descr="C:\Users\kulikovaap\Desktop\шаблон таблицы отчетов\для презентаций\bag-money-icon-blue-vector-1983898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1563638"/>
            <a:ext cx="1970783" cy="182696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11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91556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Региональная программа модернизации первичного звена здравоохранения  – основа системы оказания медицинской помощи населению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323528" y="1491630"/>
          <a:ext cx="8496944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683568" y="123478"/>
            <a:ext cx="8136904" cy="105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Модернизация первичного звена здравоохранения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12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683568" y="123478"/>
            <a:ext cx="8136904" cy="105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0" y="1707654"/>
          <a:ext cx="9144000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195736" y="41151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Планы на 2023 год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987574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Объем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бюджетных ассигнований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706,5 млн.руб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419,8 млн.руб. средства федерального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бюджета).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Кассовый расход по итогам 4 месяцев составил 557,8 млн.руб. 32,7%.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Picture 1" descr="C:\Users\kulikovaap\Desktop\шаблон таблицы отчетов\для презентаций\dвкпыукепукеп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328" y="3579862"/>
            <a:ext cx="1350048" cy="1258094"/>
          </a:xfrm>
          <a:prstGeom prst="rect">
            <a:avLst/>
          </a:prstGeom>
          <a:noFill/>
        </p:spPr>
      </p:pic>
      <p:pic>
        <p:nvPicPr>
          <p:cNvPr id="2050" name="Picture 2" descr="C:\Users\kulikovaap\Desktop\шаблон таблицы отчетов\для презентаций\d3ba2dc69c441c9апрепрвкеркеы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5536" y="3579862"/>
            <a:ext cx="1198463" cy="112212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827584" y="0"/>
            <a:ext cx="8316416" cy="1059582"/>
          </a:xfrm>
        </p:spPr>
        <p:txBody>
          <a:bodyPr/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Предложения в проект протокольных поручений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13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20072" y="1275606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Меры соцподдержки медицинских работников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957377"/>
            <a:ext cx="8748464" cy="4016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Депздраву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Костромской области: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- усилить контроль над полнотой и своевременностью реализации мероприятий региональных проектов, входящих в состав национального проекта «Здравоохранение», достижением результатов и показателей региональных проектов, периодически проводить оценку возникающих рисков и негативных факторов;</a:t>
            </a: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обеспечить контрактацию поставок медицинского оборудования в рамках реализации региональных проектов  в соответствии с установленными Соглашениями с Минздравом России сроками;</a:t>
            </a: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-рассмотреть возможность опережающей контракции оборудования, планируемого к закупке в 2024 году.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Депстрою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Костромской области </a:t>
            </a: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-обеспечить завершение строительства и реконструкции поликлиники в микрорайоне Венеция г. Костромы и поликлиники в Нерехте;</a:t>
            </a: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обеспечить завершение капитального ремонта 6 объектов медицинских организаций</a:t>
            </a:r>
          </a:p>
          <a:p>
            <a:pPr lvl="0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 обеспечить эффективное использование бюджетного кредита полученного на реализацию объектов, включенных в перечень объектов, в целях опережающего финансового обеспечения строительства, реконструкции, капитального ремонта объектов медицинских организаций.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Группа 61"/>
          <p:cNvGrpSpPr/>
          <p:nvPr/>
        </p:nvGrpSpPr>
        <p:grpSpPr bwMode="auto">
          <a:xfrm>
            <a:off x="1835696" y="1923678"/>
            <a:ext cx="4375150" cy="1431161"/>
            <a:chOff x="3575720" y="4586352"/>
            <a:chExt cx="5832648" cy="2542929"/>
          </a:xfrm>
        </p:grpSpPr>
        <p:sp>
          <p:nvSpPr>
            <p:cNvPr id="5" name="TextBox 61"/>
            <p:cNvSpPr>
              <a:spLocks/>
            </p:cNvSpPr>
            <p:nvPr/>
          </p:nvSpPr>
          <p:spPr bwMode="auto">
            <a:xfrm>
              <a:off x="3719631" y="4586352"/>
              <a:ext cx="5688737" cy="254292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spcAft>
                  <a:spcPts val="450"/>
                </a:spcAft>
                <a:defRPr/>
              </a:pPr>
              <a:r>
                <a:rPr lang="ru-RU" sz="5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</a:rPr>
                <a:t>Благодарю</a:t>
              </a:r>
              <a:br>
                <a:rPr lang="ru-RU" sz="5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</a:rPr>
              </a:br>
              <a:r>
                <a:rPr lang="ru-RU" sz="33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</a:rPr>
                <a:t>за внимание!</a:t>
              </a:r>
              <a:endParaRPr lang="ru-RU" b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</a:endParaRPr>
            </a:p>
          </p:txBody>
        </p:sp>
        <p:cxnSp>
          <p:nvCxnSpPr>
            <p:cNvPr id="6" name="Прямая соединительная линия 62"/>
            <p:cNvCxnSpPr>
              <a:cxnSpLocks/>
            </p:cNvCxnSpPr>
            <p:nvPr/>
          </p:nvCxnSpPr>
          <p:spPr bwMode="auto">
            <a:xfrm>
              <a:off x="3575720" y="4721746"/>
              <a:ext cx="0" cy="1650119"/>
            </a:xfrm>
            <a:prstGeom prst="line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Перечень региональных проектов «Здравоохранение»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2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pic>
        <p:nvPicPr>
          <p:cNvPr id="7170" name="Picture 2" descr="C:\Users\kulikovaap\Desktop\Рисунок1.png"/>
          <p:cNvPicPr>
            <a:picLocks noChangeAspect="1" noChangeArrowheads="1"/>
          </p:cNvPicPr>
          <p:nvPr/>
        </p:nvPicPr>
        <p:blipFill>
          <a:blip r:embed="rId2" cstate="print"/>
          <a:srcRect l="3586" t="14649" r="1433"/>
          <a:stretch>
            <a:fillRect/>
          </a:stretch>
        </p:blipFill>
        <p:spPr bwMode="auto">
          <a:xfrm>
            <a:off x="323528" y="987574"/>
            <a:ext cx="8568952" cy="378834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Кассовое исполнение РП «Здравоохранение»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3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39552" y="1059582"/>
          <a:ext cx="8208911" cy="3830132"/>
        </p:xfrm>
        <a:graphic>
          <a:graphicData uri="http://schemas.openxmlformats.org/drawingml/2006/table">
            <a:tbl>
              <a:tblPr/>
              <a:tblGrid>
                <a:gridCol w="3960440"/>
                <a:gridCol w="1728192"/>
                <a:gridCol w="1296144"/>
                <a:gridCol w="1224135"/>
              </a:tblGrid>
              <a:tr h="44382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проекта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Утверждено на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2022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 </a:t>
                      </a:r>
                    </a:p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согласно Соглашениям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Кассовый расход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% исполнения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8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Национальный проект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«Здравоохранение»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12" marR="8912" marT="89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1 666 559 410,00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1 640 847 670,21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98,46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8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системы оказания первичной медико-санитарной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помощи»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166 867 300,00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153 632 578,00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92,07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8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«Борьба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 сердечно-сосудистыми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заболеваниями»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173 629 500,00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173 184 045,55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99,74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«Борьба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 онкологическими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заболеваниями»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115 155 200,00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114 719 879,58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99,62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153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«Развитие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детского здравоохранения, включая создание современной инфраструктуры оказания медицинской помощи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детям»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417 800 200,00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417 800 000,00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782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«Создание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единого цифрового контура в здравоохранении на основе единой государственной информационной системы в сфере здравоохранения (ЕГИСЗ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36 260 500,00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36 260 404,00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800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«Модернизация 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первичного звена здравоохранения Российской </a:t>
                      </a:r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Федерации»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756 846 710,00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745 250 763,08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98,47</a:t>
                      </a:r>
                    </a:p>
                  </a:txBody>
                  <a:tcPr marL="8912" marR="8912" marT="89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755576" y="205979"/>
            <a:ext cx="8064896" cy="857250"/>
          </a:xfrm>
        </p:spPr>
        <p:txBody>
          <a:bodyPr/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Развитие системы оказания первичной медико-санитарной помощи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4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987574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Реализуются мероприятия, направленные на повышение доступности и качества первичной медико-санитарной помощи для всех граждан, в том числе проживающих в малонаселенных и труднодоступных районах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" name="Схема 33"/>
          <p:cNvGraphicFramePr/>
          <p:nvPr/>
        </p:nvGraphicFramePr>
        <p:xfrm>
          <a:off x="179512" y="1995686"/>
          <a:ext cx="878497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5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827584" y="0"/>
            <a:ext cx="8136904" cy="105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Борьба с сердечно-сосудистыми заболеваниями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12" name="Схема 11"/>
          <p:cNvGraphicFramePr/>
          <p:nvPr/>
        </p:nvGraphicFramePr>
        <p:xfrm>
          <a:off x="179512" y="1203598"/>
          <a:ext cx="8784976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Прямоугольник 12"/>
          <p:cNvSpPr/>
          <p:nvPr/>
        </p:nvSpPr>
        <p:spPr bwMode="auto">
          <a:xfrm>
            <a:off x="251520" y="98757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Функционируют  региональный сосудистый центр и 3 первичных сосудистых отделения медицинских организаций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 bwMode="auto">
          <a:xfrm>
            <a:off x="755576" y="205979"/>
            <a:ext cx="8064896" cy="857250"/>
          </a:xfrm>
        </p:spPr>
        <p:txBody>
          <a:bodyPr/>
          <a:lstStyle/>
          <a:p>
            <a:pPr lvl="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Борьба с онкологическими заболеваниями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6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987574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проекта -обеспечение доступности и качества медицинской помощи пациентам с онкологическими заболеваниями, внедрение современных методов диагностики и лечения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251520" y="1779662"/>
          <a:ext cx="8496944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7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91556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Приоритетными являются мероприятия по снижению детской и младенческой смертности, обеспечению доступной и качественной медицинской помощи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251520" y="1491630"/>
          <a:ext cx="8712968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827584" y="0"/>
            <a:ext cx="8136904" cy="105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Развитие детского здравоохранения, включая создание современной инфраструктуры оказания медицинской помощи детям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8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23528" y="98757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Реализуются мероприятия по дополнительной профессиональной подготовке специалистов по профилям первичной медико-санитарной помощи, детского здравоохранения, онкологии, в том числе по паллиативной медицинской помощи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заболеваний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79512" y="1903140"/>
          <a:ext cx="8712968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683568" y="123478"/>
            <a:ext cx="8316416" cy="105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Обеспечение медицинских организаций системы здравоохранения квалифицированными кадрами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146" name="Picture 2" descr="C:\Users\kulikovaap\Desktop\шаблон таблицы отчетов\для презентаций\channels4_profi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3723878"/>
            <a:ext cx="1368152" cy="1296144"/>
          </a:xfrm>
          <a:prstGeom prst="rect">
            <a:avLst/>
          </a:prstGeom>
          <a:noFill/>
        </p:spPr>
      </p:pic>
      <p:pic>
        <p:nvPicPr>
          <p:cNvPr id="6147" name="Picture 3" descr="C:\Users\kulikovaap\Desktop\шаблон таблицы отчетов\для презентаций\d3ba2dc69c4апаераер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1995686"/>
            <a:ext cx="1296144" cy="1040866"/>
          </a:xfrm>
          <a:prstGeom prst="rect">
            <a:avLst/>
          </a:prstGeom>
          <a:noFill/>
        </p:spPr>
      </p:pic>
      <p:pic>
        <p:nvPicPr>
          <p:cNvPr id="6149" name="Picture 5" descr="C:\Users\kulikovaap\Desktop\шаблон таблицы отчетов\для презентаций\d3ba2dc6апврвпрвнр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115616" y="2139702"/>
            <a:ext cx="1296144" cy="104323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Равнобедренный треугольник 4"/>
          <p:cNvSpPr/>
          <p:nvPr/>
        </p:nvSpPr>
        <p:spPr bwMode="auto">
          <a:xfrm>
            <a:off x="0" y="214297"/>
            <a:ext cx="539750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Равнобедренный треугольник 5"/>
          <p:cNvSpPr/>
          <p:nvPr/>
        </p:nvSpPr>
        <p:spPr bwMode="auto">
          <a:xfrm flipV="1">
            <a:off x="323851" y="214296"/>
            <a:ext cx="575742" cy="573528"/>
          </a:xfrm>
          <a:prstGeom prst="triangle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16" name="Прямая соединительная линия 6"/>
          <p:cNvCxnSpPr>
            <a:cxnSpLocks/>
          </p:cNvCxnSpPr>
          <p:nvPr/>
        </p:nvCxnSpPr>
        <p:spPr bwMode="auto">
          <a:xfrm>
            <a:off x="683569" y="930702"/>
            <a:ext cx="8081963" cy="119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3"/>
          <p:cNvSpPr>
            <a:spLocks/>
          </p:cNvSpPr>
          <p:nvPr/>
        </p:nvSpPr>
        <p:spPr bwMode="auto">
          <a:xfrm>
            <a:off x="8675688" y="4936332"/>
            <a:ext cx="468312" cy="2769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fld id="{F403C9E9-548A-429E-B63C-A4320DB35995}" type="slidenum">
              <a:rPr lang="ru-RU" sz="1200">
                <a:solidFill>
                  <a:schemeClr val="bg1"/>
                </a:solidFill>
                <a:latin typeface="Arial"/>
                <a:ea typeface="SF UI Display Light"/>
                <a:cs typeface="Arial"/>
              </a:rPr>
              <a:pPr algn="ctr">
                <a:defRPr/>
              </a:pPr>
              <a:t>9</a:t>
            </a:fld>
            <a:endParaRPr lang="ru-RU" sz="1200">
              <a:solidFill>
                <a:schemeClr val="bg1"/>
              </a:solidFill>
              <a:latin typeface="Arial"/>
              <a:ea typeface="SF UI Display Light"/>
              <a:cs typeface="Arial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51520" y="915566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Активное развитие получили вертикально-интегрированные информационные системы, которые позволяют получить максимально полную информацию о ходе лечения любого пациента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251520" y="3435846"/>
          <a:ext cx="8496944" cy="1520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539552" y="0"/>
            <a:ext cx="8316416" cy="1059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Создание единого цифрового контура в здравоохранении на основе единой государственной, информационной системы здравоохранения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251520" y="1275606"/>
          <a:ext cx="8496944" cy="2643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3119</TotalTime>
  <Words>959</Words>
  <Application>Microsoft Office PowerPoint</Application>
  <DocSecurity>0</DocSecurity>
  <PresentationFormat>Экран (16:9)</PresentationFormat>
  <Paragraphs>146</Paragraphs>
  <Slides>14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Перечень региональных проектов «Здравоохранение» </vt:lpstr>
      <vt:lpstr>Кассовое исполнение РП «Здравоохранение» </vt:lpstr>
      <vt:lpstr>Развитие системы оказания первичной медико-санитарной помощи</vt:lpstr>
      <vt:lpstr>  </vt:lpstr>
      <vt:lpstr>Борьба с онкологическими заболеваниями</vt:lpstr>
      <vt:lpstr>Слайд 7</vt:lpstr>
      <vt:lpstr>Слайд 8</vt:lpstr>
      <vt:lpstr>Слайд 9</vt:lpstr>
      <vt:lpstr>Экспорт медицинских услуг</vt:lpstr>
      <vt:lpstr>Слайд 11</vt:lpstr>
      <vt:lpstr>Слайд 12</vt:lpstr>
      <vt:lpstr>Предложения в проект протокольных поручений</vt:lpstr>
      <vt:lpstr>Слайд 14</vt:lpstr>
    </vt:vector>
  </TitlesOfParts>
  <Company>RePack by SPecialiST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podlom</dc:creator>
  <cp:lastModifiedBy>velikayaem</cp:lastModifiedBy>
  <cp:revision>1915</cp:revision>
  <dcterms:created xsi:type="dcterms:W3CDTF">2016-11-21T13:08:35Z</dcterms:created>
  <dcterms:modified xsi:type="dcterms:W3CDTF">2023-05-17T09:10:13Z</dcterms:modified>
  <dc:identifier/>
  <dc:language/>
  <cp:version/>
</cp:coreProperties>
</file>